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483" r:id="rId3"/>
    <p:sldId id="556" r:id="rId4"/>
    <p:sldId id="580" r:id="rId5"/>
    <p:sldId id="581" r:id="rId6"/>
    <p:sldId id="628" r:id="rId7"/>
    <p:sldId id="629" r:id="rId8"/>
    <p:sldId id="630" r:id="rId9"/>
    <p:sldId id="631" r:id="rId10"/>
    <p:sldId id="692" r:id="rId11"/>
    <p:sldId id="693" r:id="rId12"/>
    <p:sldId id="694" r:id="rId13"/>
    <p:sldId id="695" r:id="rId14"/>
    <p:sldId id="696" r:id="rId15"/>
    <p:sldId id="749" r:id="rId16"/>
    <p:sldId id="750" r:id="rId17"/>
    <p:sldId id="751" r:id="rId18"/>
    <p:sldId id="665" r:id="rId19"/>
    <p:sldId id="666" r:id="rId20"/>
    <p:sldId id="667" r:id="rId21"/>
    <p:sldId id="668" r:id="rId22"/>
    <p:sldId id="669" r:id="rId23"/>
    <p:sldId id="670" r:id="rId24"/>
    <p:sldId id="671" r:id="rId25"/>
    <p:sldId id="753" r:id="rId26"/>
    <p:sldId id="755" r:id="rId27"/>
    <p:sldId id="754" r:id="rId28"/>
    <p:sldId id="756" r:id="rId29"/>
    <p:sldId id="762" r:id="rId30"/>
    <p:sldId id="757" r:id="rId31"/>
    <p:sldId id="758" r:id="rId32"/>
    <p:sldId id="759" r:id="rId33"/>
    <p:sldId id="760" r:id="rId34"/>
    <p:sldId id="761" r:id="rId35"/>
    <p:sldId id="752" r:id="rId36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ymbol" pitchFamily="18" charset="2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ymbol" pitchFamily="18" charset="2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ymbol" pitchFamily="18" charset="2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ymbol" pitchFamily="18" charset="2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ymbol" pitchFamily="18" charset="2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D54B"/>
    <a:srgbClr val="FFFFFF"/>
    <a:srgbClr val="FFFF99"/>
    <a:srgbClr val="FFFFCC"/>
    <a:srgbClr val="FFFF66"/>
    <a:srgbClr val="FFCC00"/>
    <a:srgbClr val="FF8133"/>
    <a:srgbClr val="FF9900"/>
    <a:srgbClr val="FFCC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redný štýl 2 - zvýrazneni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redný štýl 2 - zvýrazneni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redný štýl 2 - zvýrazneni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redný štýl 2 - zvýrazneni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redný štýl 2 - zvýrazneni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Bez štýlu, mriežka tabuľ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Svetlý štýl 3 - zvýrazneni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1" autoAdjust="0"/>
    <p:restoredTop sz="99648" autoAdjust="0"/>
  </p:normalViewPr>
  <p:slideViewPr>
    <p:cSldViewPr>
      <p:cViewPr varScale="1">
        <p:scale>
          <a:sx n="104" d="100"/>
          <a:sy n="104" d="100"/>
        </p:scale>
        <p:origin x="120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k-SK"/>
              <a:t>Kliknite sem a upravte štýl predlohy podnadpisov.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C29180-F4B4-4FC4-865E-69366F6037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D85BB0-B5D2-46BD-84EE-A6CA0E9C08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B73BA-95CA-49B8-B8C9-62BBD98535D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1D6016-5B3F-4EB6-B994-DE258658CF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C9481F-D7DC-4A6C-8920-EB92A087BE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D683F8-3245-45A4-8EC4-012D7D0386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44BAB0-A1DF-4E1D-98AC-91DAF7BFE9D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2796D5-1712-4E97-B564-3DD4065C52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11A7B-7462-41B4-9B0A-31F75EFC5D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A627A-D344-4577-BCAA-AD9F4244CF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Kliknite sem a upravte štýl predlohy nadpisov.</a:t>
            </a:r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A81717-8D12-461D-A421-187F6018F6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E4F1FC"/>
            </a:gs>
            <a:gs pos="100000">
              <a:srgbClr val="E4F1FC">
                <a:gamma/>
                <a:tint val="50196"/>
                <a:invGamma/>
              </a:srgbClr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Kliknite sem a upravte štýl predlohy nadpisov.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Kliknite sem a upravte štýly predlohy textu.</a:t>
            </a:r>
          </a:p>
          <a:p>
            <a:pPr lvl="1"/>
            <a:r>
              <a:rPr lang="en-US"/>
              <a:t>Druhá úroveň</a:t>
            </a:r>
          </a:p>
          <a:p>
            <a:pPr lvl="2"/>
            <a:r>
              <a:rPr lang="en-US"/>
              <a:t>Tretia úroveň</a:t>
            </a:r>
          </a:p>
          <a:p>
            <a:pPr lvl="3"/>
            <a:r>
              <a:rPr lang="en-US"/>
              <a:t>Štvrtá úroveň</a:t>
            </a:r>
          </a:p>
          <a:p>
            <a:pPr lvl="4"/>
            <a:r>
              <a:rPr lang="en-US"/>
              <a:t>Piata úroveň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81BF77D6-FE0B-4566-BA09-C22C2869B2D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8.png"/><Relationship Id="rId7" Type="http://schemas.openxmlformats.org/officeDocument/2006/relationships/image" Target="../media/image2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8.jpeg"/><Relationship Id="rId5" Type="http://schemas.openxmlformats.org/officeDocument/2006/relationships/image" Target="../media/image30.png"/><Relationship Id="rId10" Type="http://schemas.openxmlformats.org/officeDocument/2006/relationships/image" Target="../media/image27.jpeg"/><Relationship Id="rId4" Type="http://schemas.openxmlformats.org/officeDocument/2006/relationships/image" Target="../media/image29.png"/><Relationship Id="rId9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2238375"/>
            <a:ext cx="7772400" cy="686569"/>
          </a:xfrm>
        </p:spPr>
        <p:txBody>
          <a:bodyPr/>
          <a:lstStyle/>
          <a:p>
            <a:r>
              <a:rPr lang="sk-SK" sz="3600" b="1" dirty="0">
                <a:latin typeface="Times New Roman" pitchFamily="18" charset="0"/>
              </a:rPr>
              <a:t>Analýza procesov</a:t>
            </a:r>
            <a:endParaRPr lang="en-US" sz="3600" b="1" dirty="0">
              <a:latin typeface="Times New Roman" pitchFamily="18" charset="0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948264" y="6104542"/>
            <a:ext cx="1944514" cy="442308"/>
          </a:xfrm>
        </p:spPr>
        <p:txBody>
          <a:bodyPr/>
          <a:lstStyle/>
          <a:p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Juraj </a:t>
            </a:r>
            <a:r>
              <a:rPr lang="sk-SK" sz="2400" dirty="0" err="1">
                <a:solidFill>
                  <a:srgbClr val="0070C0"/>
                </a:solidFill>
                <a:latin typeface="Times New Roman" pitchFamily="18" charset="0"/>
              </a:rPr>
              <a:t>Smieško</a:t>
            </a:r>
            <a:endParaRPr lang="en-US" sz="2400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>
            <a:off x="900113" y="1268413"/>
            <a:ext cx="7559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0" y="311150"/>
            <a:ext cx="9144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Department of Information Networks </a:t>
            </a:r>
          </a:p>
          <a:p>
            <a:pPr algn="ctr"/>
            <a:r>
              <a:rPr lang="sk-SK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Faculty of Management Science and Informatics</a:t>
            </a:r>
          </a:p>
          <a:p>
            <a:pPr algn="ctr"/>
            <a:r>
              <a:rPr lang="sk-SK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rPr>
              <a:t> University of Žilina </a:t>
            </a:r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11C8811-76F6-11EF-4910-BF877A04B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284984"/>
            <a:ext cx="7772400" cy="1426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sk-SK" sz="3200" kern="0" dirty="0">
                <a:latin typeface="Times New Roman" pitchFamily="18" charset="0"/>
              </a:rPr>
              <a:t>Analýza časových radov</a:t>
            </a:r>
          </a:p>
          <a:p>
            <a:r>
              <a:rPr lang="sk-SK" sz="3200" kern="0" dirty="0">
                <a:latin typeface="Times New Roman" pitchFamily="18" charset="0"/>
              </a:rPr>
              <a:t>pomocou lineárnych metód</a:t>
            </a:r>
            <a:endParaRPr lang="en-US" sz="3200" kern="0" dirty="0">
              <a:latin typeface="Times New Roman" pitchFamily="18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C7D2693-331C-9025-F74A-929858C4B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4965913"/>
            <a:ext cx="4680520" cy="44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sk-SK" sz="2400" kern="0" dirty="0">
                <a:solidFill>
                  <a:srgbClr val="FF0000"/>
                </a:solidFill>
                <a:latin typeface="Times New Roman" pitchFamily="18" charset="0"/>
              </a:rPr>
              <a:t>Základy strojového učenia</a:t>
            </a:r>
            <a:endParaRPr lang="en-US" sz="2400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D2F72DA-FED1-935C-4B37-74FDE473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40803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Klasifik</a:t>
            </a:r>
            <a:r>
              <a:rPr lang="sk-SK" sz="2400" b="1" dirty="0" err="1">
                <a:solidFill>
                  <a:srgbClr val="0070C0"/>
                </a:solidFill>
                <a:latin typeface="Times New Roman" pitchFamily="18" charset="0"/>
              </a:rPr>
              <a:t>ácia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sk-SK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(PCA, K-mean)</a:t>
            </a: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05445C5F-CCCF-6BEB-8D6E-7EF8C364EBA8}"/>
              </a:ext>
            </a:extLst>
          </p:cNvPr>
          <p:cNvSpPr/>
          <p:nvPr/>
        </p:nvSpPr>
        <p:spPr>
          <a:xfrm>
            <a:off x="5582723" y="1119090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7" name="Rovná spojovacia šípka 6">
            <a:extLst>
              <a:ext uri="{FF2B5EF4-FFF2-40B4-BE49-F238E27FC236}">
                <a16:creationId xmlns:a16="http://schemas.microsoft.com/office/drawing/2014/main" id="{0603E61D-49D9-349D-596C-B08B247BA35C}"/>
              </a:ext>
            </a:extLst>
          </p:cNvPr>
          <p:cNvCxnSpPr/>
          <p:nvPr/>
        </p:nvCxnSpPr>
        <p:spPr>
          <a:xfrm>
            <a:off x="4622071" y="1416716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D3AC5560-0598-F093-0484-35BB9A9C2627}"/>
              </a:ext>
            </a:extLst>
          </p:cNvPr>
          <p:cNvCxnSpPr>
            <a:cxnSpLocks/>
          </p:cNvCxnSpPr>
          <p:nvPr/>
        </p:nvCxnSpPr>
        <p:spPr>
          <a:xfrm flipV="1">
            <a:off x="6950875" y="1393796"/>
            <a:ext cx="614250" cy="12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/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blipFill>
                <a:blip r:embed="rId2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/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5B244C05-F123-7862-3AA2-7CD60843B9E0}"/>
              </a:ext>
            </a:extLst>
          </p:cNvPr>
          <p:cNvCxnSpPr>
            <a:cxnSpLocks/>
          </p:cNvCxnSpPr>
          <p:nvPr/>
        </p:nvCxnSpPr>
        <p:spPr>
          <a:xfrm flipV="1">
            <a:off x="6950875" y="980728"/>
            <a:ext cx="470234" cy="40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39E627B4-2D35-4193-4196-5AE29AC530E6}"/>
              </a:ext>
            </a:extLst>
          </p:cNvPr>
          <p:cNvCxnSpPr>
            <a:cxnSpLocks/>
          </p:cNvCxnSpPr>
          <p:nvPr/>
        </p:nvCxnSpPr>
        <p:spPr>
          <a:xfrm>
            <a:off x="6930579" y="1400514"/>
            <a:ext cx="538730" cy="389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/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/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3">
            <a:extLst>
              <a:ext uri="{FF2B5EF4-FFF2-40B4-BE49-F238E27FC236}">
                <a16:creationId xmlns:a16="http://schemas.microsoft.com/office/drawing/2014/main" id="{429431C6-C953-0C18-5DD9-04AB263E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12" y="1599183"/>
            <a:ext cx="1860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zhlukovanie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B45A7846-9E73-FB6D-DCD5-2B339AD3A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62" y="2078748"/>
            <a:ext cx="21647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rozpoznávanie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/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79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D2F72DA-FED1-935C-4B37-74FDE473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40803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Klasifik</a:t>
            </a:r>
            <a:r>
              <a:rPr lang="sk-SK" sz="2400" b="1" dirty="0" err="1">
                <a:solidFill>
                  <a:srgbClr val="0070C0"/>
                </a:solidFill>
                <a:latin typeface="Times New Roman" pitchFamily="18" charset="0"/>
              </a:rPr>
              <a:t>ácia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sk-SK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(PCA, K-mean)</a:t>
            </a: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05445C5F-CCCF-6BEB-8D6E-7EF8C364EBA8}"/>
              </a:ext>
            </a:extLst>
          </p:cNvPr>
          <p:cNvSpPr/>
          <p:nvPr/>
        </p:nvSpPr>
        <p:spPr>
          <a:xfrm>
            <a:off x="5582723" y="1119090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7" name="Rovná spojovacia šípka 6">
            <a:extLst>
              <a:ext uri="{FF2B5EF4-FFF2-40B4-BE49-F238E27FC236}">
                <a16:creationId xmlns:a16="http://schemas.microsoft.com/office/drawing/2014/main" id="{0603E61D-49D9-349D-596C-B08B247BA35C}"/>
              </a:ext>
            </a:extLst>
          </p:cNvPr>
          <p:cNvCxnSpPr/>
          <p:nvPr/>
        </p:nvCxnSpPr>
        <p:spPr>
          <a:xfrm>
            <a:off x="4622071" y="1416716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D3AC5560-0598-F093-0484-35BB9A9C2627}"/>
              </a:ext>
            </a:extLst>
          </p:cNvPr>
          <p:cNvCxnSpPr>
            <a:cxnSpLocks/>
          </p:cNvCxnSpPr>
          <p:nvPr/>
        </p:nvCxnSpPr>
        <p:spPr>
          <a:xfrm flipV="1">
            <a:off x="6950875" y="1393796"/>
            <a:ext cx="614250" cy="12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/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blipFill>
                <a:blip r:embed="rId2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/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5B244C05-F123-7862-3AA2-7CD60843B9E0}"/>
              </a:ext>
            </a:extLst>
          </p:cNvPr>
          <p:cNvCxnSpPr>
            <a:cxnSpLocks/>
          </p:cNvCxnSpPr>
          <p:nvPr/>
        </p:nvCxnSpPr>
        <p:spPr>
          <a:xfrm flipV="1">
            <a:off x="6950875" y="980728"/>
            <a:ext cx="470234" cy="40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39E627B4-2D35-4193-4196-5AE29AC530E6}"/>
              </a:ext>
            </a:extLst>
          </p:cNvPr>
          <p:cNvCxnSpPr>
            <a:cxnSpLocks/>
          </p:cNvCxnSpPr>
          <p:nvPr/>
        </p:nvCxnSpPr>
        <p:spPr>
          <a:xfrm>
            <a:off x="6930579" y="1400514"/>
            <a:ext cx="538730" cy="389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/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/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3">
            <a:extLst>
              <a:ext uri="{FF2B5EF4-FFF2-40B4-BE49-F238E27FC236}">
                <a16:creationId xmlns:a16="http://schemas.microsoft.com/office/drawing/2014/main" id="{429431C6-C953-0C18-5DD9-04AB263E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12" y="1599183"/>
            <a:ext cx="1860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sk-SK" sz="2400" dirty="0">
                <a:solidFill>
                  <a:srgbClr val="FF0000"/>
                </a:solidFill>
                <a:latin typeface="Times New Roman" pitchFamily="18" charset="0"/>
              </a:rPr>
              <a:t>zhlukovanie</a:t>
            </a: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B45A7846-9E73-FB6D-DCD5-2B339AD3A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62" y="2078748"/>
            <a:ext cx="21647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rozpoznávanie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/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12" descr="pca2D1">
            <a:extLst>
              <a:ext uri="{FF2B5EF4-FFF2-40B4-BE49-F238E27FC236}">
                <a16:creationId xmlns:a16="http://schemas.microsoft.com/office/drawing/2014/main" id="{A0622B56-D76F-8DD1-DDDB-439553BC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flipH="1">
            <a:off x="162309" y="2780928"/>
            <a:ext cx="8785411" cy="1605192"/>
          </a:xfrm>
          <a:prstGeom prst="rect">
            <a:avLst/>
          </a:prstGeom>
          <a:noFill/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870B4D05-C8C8-B50C-FC83-B84EAADDB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64" y="4850051"/>
            <a:ext cx="7022584" cy="160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buFont typeface="+mj-lt"/>
              <a:buAutoNum type="arabicPeriod"/>
            </a:pPr>
            <a:r>
              <a:rPr lang="sk-SK" dirty="0">
                <a:effectLst/>
                <a:latin typeface="Times New Roman" pitchFamily="18" charset="0"/>
                <a:cs typeface="Times New Roman" pitchFamily="18" charset="0"/>
              </a:rPr>
              <a:t>Návrh relevantných bodov merania na prednej maske vozidla</a:t>
            </a:r>
          </a:p>
          <a:p>
            <a:pPr marL="609600" indent="-609600">
              <a:buFont typeface="+mj-lt"/>
              <a:buAutoNum type="arabicPeriod"/>
            </a:pPr>
            <a:endParaRPr lang="sk-SK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buFont typeface="+mj-lt"/>
              <a:buAutoNum type="arabicPeriod"/>
            </a:pPr>
            <a:r>
              <a:rPr lang="sk-SK" dirty="0">
                <a:effectLst/>
                <a:latin typeface="Times New Roman" pitchFamily="18" charset="0"/>
                <a:cs typeface="Times New Roman" pitchFamily="18" charset="0"/>
              </a:rPr>
              <a:t>Realizácia merania kamerovým systémom</a:t>
            </a:r>
          </a:p>
          <a:p>
            <a:pPr marL="609600" indent="-609600">
              <a:buFont typeface="+mj-lt"/>
              <a:buAutoNum type="arabicPeriod"/>
            </a:pPr>
            <a:endParaRPr lang="sk-SK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buFont typeface="+mj-lt"/>
              <a:buAutoNum type="arabicPeriod"/>
            </a:pPr>
            <a:r>
              <a:rPr lang="sk-SK" dirty="0">
                <a:effectLst/>
                <a:latin typeface="Times New Roman" pitchFamily="18" charset="0"/>
                <a:cs typeface="Times New Roman" pitchFamily="18" charset="0"/>
              </a:rPr>
              <a:t>Softvérový výpočet spektra pre jednotlivé vozidlá</a:t>
            </a:r>
          </a:p>
          <a:p>
            <a:pPr marL="609600" indent="-609600">
              <a:buFont typeface="+mj-lt"/>
              <a:buAutoNum type="arabicPeriod"/>
            </a:pPr>
            <a:endParaRPr lang="sk-SK" b="1" dirty="0">
              <a:solidFill>
                <a:srgbClr val="CC3300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609600" indent="-609600"/>
            <a:endParaRPr lang="sk-SK" i="1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609600" indent="-609600">
              <a:buFont typeface="+mj-lt"/>
              <a:buAutoNum type="arabicPeriod"/>
            </a:pPr>
            <a:endParaRPr lang="sk-SK" b="1" dirty="0">
              <a:solidFill>
                <a:srgbClr val="CC3300"/>
              </a:solidFill>
              <a:effectLst/>
            </a:endParaRPr>
          </a:p>
          <a:p>
            <a:pPr marL="609600" indent="-609600">
              <a:buFont typeface="+mj-lt"/>
              <a:buAutoNum type="arabicPeriod"/>
            </a:pPr>
            <a:endParaRPr lang="sk-SK" b="1" dirty="0">
              <a:solidFill>
                <a:srgbClr val="CC3300"/>
              </a:solidFill>
              <a:effectLst/>
              <a:sym typeface="Wingdings 3" pitchFamily="18" charset="2"/>
            </a:endParaRPr>
          </a:p>
          <a:p>
            <a:pPr marL="609600" indent="-609600">
              <a:buFont typeface="+mj-lt"/>
              <a:buAutoNum type="arabicPeriod"/>
            </a:pPr>
            <a:endParaRPr lang="cs-CZ" dirty="0">
              <a:solidFill>
                <a:srgbClr val="CC3300"/>
              </a:solidFill>
              <a:effectLst/>
              <a:sym typeface="Wingdings 3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27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D2F72DA-FED1-935C-4B37-74FDE473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40803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Klasifik</a:t>
            </a:r>
            <a:r>
              <a:rPr lang="sk-SK" sz="2400" b="1" dirty="0" err="1">
                <a:solidFill>
                  <a:srgbClr val="0070C0"/>
                </a:solidFill>
                <a:latin typeface="Times New Roman" pitchFamily="18" charset="0"/>
              </a:rPr>
              <a:t>ácia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sk-SK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(PCA, K-mean)</a:t>
            </a: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05445C5F-CCCF-6BEB-8D6E-7EF8C364EBA8}"/>
              </a:ext>
            </a:extLst>
          </p:cNvPr>
          <p:cNvSpPr/>
          <p:nvPr/>
        </p:nvSpPr>
        <p:spPr>
          <a:xfrm>
            <a:off x="5582723" y="1119090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7" name="Rovná spojovacia šípka 6">
            <a:extLst>
              <a:ext uri="{FF2B5EF4-FFF2-40B4-BE49-F238E27FC236}">
                <a16:creationId xmlns:a16="http://schemas.microsoft.com/office/drawing/2014/main" id="{0603E61D-49D9-349D-596C-B08B247BA35C}"/>
              </a:ext>
            </a:extLst>
          </p:cNvPr>
          <p:cNvCxnSpPr/>
          <p:nvPr/>
        </p:nvCxnSpPr>
        <p:spPr>
          <a:xfrm>
            <a:off x="4622071" y="1416716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D3AC5560-0598-F093-0484-35BB9A9C2627}"/>
              </a:ext>
            </a:extLst>
          </p:cNvPr>
          <p:cNvCxnSpPr>
            <a:cxnSpLocks/>
          </p:cNvCxnSpPr>
          <p:nvPr/>
        </p:nvCxnSpPr>
        <p:spPr>
          <a:xfrm flipV="1">
            <a:off x="6950875" y="1393796"/>
            <a:ext cx="614250" cy="12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/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blipFill>
                <a:blip r:embed="rId2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/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5B244C05-F123-7862-3AA2-7CD60843B9E0}"/>
              </a:ext>
            </a:extLst>
          </p:cNvPr>
          <p:cNvCxnSpPr>
            <a:cxnSpLocks/>
          </p:cNvCxnSpPr>
          <p:nvPr/>
        </p:nvCxnSpPr>
        <p:spPr>
          <a:xfrm flipV="1">
            <a:off x="6950875" y="980728"/>
            <a:ext cx="470234" cy="40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39E627B4-2D35-4193-4196-5AE29AC530E6}"/>
              </a:ext>
            </a:extLst>
          </p:cNvPr>
          <p:cNvCxnSpPr>
            <a:cxnSpLocks/>
          </p:cNvCxnSpPr>
          <p:nvPr/>
        </p:nvCxnSpPr>
        <p:spPr>
          <a:xfrm>
            <a:off x="6930579" y="1400514"/>
            <a:ext cx="538730" cy="389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/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/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3">
            <a:extLst>
              <a:ext uri="{FF2B5EF4-FFF2-40B4-BE49-F238E27FC236}">
                <a16:creationId xmlns:a16="http://schemas.microsoft.com/office/drawing/2014/main" id="{429431C6-C953-0C18-5DD9-04AB263E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12" y="1599183"/>
            <a:ext cx="1860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sk-SK" sz="2400" dirty="0">
                <a:solidFill>
                  <a:srgbClr val="FF0000"/>
                </a:solidFill>
                <a:latin typeface="Times New Roman" pitchFamily="18" charset="0"/>
              </a:rPr>
              <a:t>zhlukovanie</a:t>
            </a: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/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2" descr="pca2D1">
            <a:extLst>
              <a:ext uri="{FF2B5EF4-FFF2-40B4-BE49-F238E27FC236}">
                <a16:creationId xmlns:a16="http://schemas.microsoft.com/office/drawing/2014/main" id="{2F8CD94F-333E-1B88-66E4-B9DCE288A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204887" y="2228714"/>
            <a:ext cx="2859901" cy="2143140"/>
          </a:xfrm>
          <a:prstGeom prst="rect">
            <a:avLst/>
          </a:prstGeom>
          <a:noFill/>
        </p:spPr>
      </p:pic>
      <p:pic>
        <p:nvPicPr>
          <p:cNvPr id="4" name="Picture 12" descr="pca2D1">
            <a:extLst>
              <a:ext uri="{FF2B5EF4-FFF2-40B4-BE49-F238E27FC236}">
                <a16:creationId xmlns:a16="http://schemas.microsoft.com/office/drawing/2014/main" id="{5A7D2D75-50F5-2172-FE38-F03F22F1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3206872" y="2228714"/>
            <a:ext cx="2859901" cy="2143140"/>
          </a:xfrm>
          <a:prstGeom prst="rect">
            <a:avLst/>
          </a:prstGeom>
          <a:noFill/>
        </p:spPr>
      </p:pic>
      <p:pic>
        <p:nvPicPr>
          <p:cNvPr id="5" name="Picture 12" descr="pca2D1">
            <a:extLst>
              <a:ext uri="{FF2B5EF4-FFF2-40B4-BE49-F238E27FC236}">
                <a16:creationId xmlns:a16="http://schemas.microsoft.com/office/drawing/2014/main" id="{BD4ADADD-B382-86D8-5525-56E38DF4B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206476" y="2228714"/>
            <a:ext cx="2857520" cy="2141356"/>
          </a:xfrm>
          <a:prstGeom prst="rect">
            <a:avLst/>
          </a:prstGeom>
          <a:noFill/>
        </p:spPr>
      </p:pic>
      <p:pic>
        <p:nvPicPr>
          <p:cNvPr id="8" name="Picture 12" descr="pca2D1">
            <a:extLst>
              <a:ext uri="{FF2B5EF4-FFF2-40B4-BE49-F238E27FC236}">
                <a16:creationId xmlns:a16="http://schemas.microsoft.com/office/drawing/2014/main" id="{1E5168DB-5476-4243-3F35-7B8EB8E5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4847565" y="4586168"/>
            <a:ext cx="2859901" cy="2143139"/>
          </a:xfrm>
          <a:prstGeom prst="rect">
            <a:avLst/>
          </a:prstGeom>
          <a:noFill/>
        </p:spPr>
      </p:pic>
      <p:pic>
        <p:nvPicPr>
          <p:cNvPr id="9" name="Picture 12" descr="pca2D1">
            <a:extLst>
              <a:ext uri="{FF2B5EF4-FFF2-40B4-BE49-F238E27FC236}">
                <a16:creationId xmlns:a16="http://schemas.microsoft.com/office/drawing/2014/main" id="{124CBB40-92D6-C6EA-1EA7-9E2A1CCC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1849550" y="4586168"/>
            <a:ext cx="2859901" cy="21431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151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D2F72DA-FED1-935C-4B37-74FDE473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40803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Klasifik</a:t>
            </a:r>
            <a:r>
              <a:rPr lang="sk-SK" sz="2400" b="1" dirty="0" err="1">
                <a:solidFill>
                  <a:srgbClr val="0070C0"/>
                </a:solidFill>
                <a:latin typeface="Times New Roman" pitchFamily="18" charset="0"/>
              </a:rPr>
              <a:t>ácia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sk-SK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PCA</a:t>
            </a:r>
            <a:r>
              <a:rPr lang="en-US" sz="2400" dirty="0">
                <a:latin typeface="Times New Roman" pitchFamily="18" charset="0"/>
              </a:rPr>
              <a:t>, K-mean)</a:t>
            </a: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05445C5F-CCCF-6BEB-8D6E-7EF8C364EBA8}"/>
              </a:ext>
            </a:extLst>
          </p:cNvPr>
          <p:cNvSpPr/>
          <p:nvPr/>
        </p:nvSpPr>
        <p:spPr>
          <a:xfrm>
            <a:off x="5582723" y="1119090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7" name="Rovná spojovacia šípka 6">
            <a:extLst>
              <a:ext uri="{FF2B5EF4-FFF2-40B4-BE49-F238E27FC236}">
                <a16:creationId xmlns:a16="http://schemas.microsoft.com/office/drawing/2014/main" id="{0603E61D-49D9-349D-596C-B08B247BA35C}"/>
              </a:ext>
            </a:extLst>
          </p:cNvPr>
          <p:cNvCxnSpPr/>
          <p:nvPr/>
        </p:nvCxnSpPr>
        <p:spPr>
          <a:xfrm>
            <a:off x="4622071" y="1416716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D3AC5560-0598-F093-0484-35BB9A9C2627}"/>
              </a:ext>
            </a:extLst>
          </p:cNvPr>
          <p:cNvCxnSpPr>
            <a:cxnSpLocks/>
          </p:cNvCxnSpPr>
          <p:nvPr/>
        </p:nvCxnSpPr>
        <p:spPr>
          <a:xfrm flipV="1">
            <a:off x="6950875" y="1393796"/>
            <a:ext cx="614250" cy="12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/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blipFill>
                <a:blip r:embed="rId2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/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5B244C05-F123-7862-3AA2-7CD60843B9E0}"/>
              </a:ext>
            </a:extLst>
          </p:cNvPr>
          <p:cNvCxnSpPr>
            <a:cxnSpLocks/>
          </p:cNvCxnSpPr>
          <p:nvPr/>
        </p:nvCxnSpPr>
        <p:spPr>
          <a:xfrm flipV="1">
            <a:off x="6950875" y="980728"/>
            <a:ext cx="470234" cy="40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39E627B4-2D35-4193-4196-5AE29AC530E6}"/>
              </a:ext>
            </a:extLst>
          </p:cNvPr>
          <p:cNvCxnSpPr>
            <a:cxnSpLocks/>
          </p:cNvCxnSpPr>
          <p:nvPr/>
        </p:nvCxnSpPr>
        <p:spPr>
          <a:xfrm>
            <a:off x="6930579" y="1400514"/>
            <a:ext cx="538730" cy="389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/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/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3">
            <a:extLst>
              <a:ext uri="{FF2B5EF4-FFF2-40B4-BE49-F238E27FC236}">
                <a16:creationId xmlns:a16="http://schemas.microsoft.com/office/drawing/2014/main" id="{429431C6-C953-0C18-5DD9-04AB263E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12" y="1599183"/>
            <a:ext cx="1860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sk-SK" sz="2400" dirty="0">
                <a:solidFill>
                  <a:srgbClr val="FF0000"/>
                </a:solidFill>
                <a:latin typeface="Times New Roman" pitchFamily="18" charset="0"/>
              </a:rPr>
              <a:t>zhlukovanie</a:t>
            </a: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/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9" descr="pcaVino2">
            <a:extLst>
              <a:ext uri="{FF2B5EF4-FFF2-40B4-BE49-F238E27FC236}">
                <a16:creationId xmlns:a16="http://schemas.microsoft.com/office/drawing/2014/main" id="{EE7CF0D9-E25D-93AB-8EE5-2BBBD4837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214414" y="2132856"/>
            <a:ext cx="6215106" cy="4657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39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D2F72DA-FED1-935C-4B37-74FDE473F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1" y="1052736"/>
            <a:ext cx="40803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Klasifik</a:t>
            </a:r>
            <a:r>
              <a:rPr lang="sk-SK" sz="2400" b="1" dirty="0" err="1">
                <a:solidFill>
                  <a:srgbClr val="0070C0"/>
                </a:solidFill>
                <a:latin typeface="Times New Roman" pitchFamily="18" charset="0"/>
              </a:rPr>
              <a:t>ácia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sk-SK" sz="2400" b="1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PCA</a:t>
            </a:r>
            <a:r>
              <a:rPr lang="en-US" sz="2400" dirty="0">
                <a:latin typeface="Times New Roman" pitchFamily="18" charset="0"/>
              </a:rPr>
              <a:t>, K-mean)</a:t>
            </a: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id="{05445C5F-CCCF-6BEB-8D6E-7EF8C364EBA8}"/>
              </a:ext>
            </a:extLst>
          </p:cNvPr>
          <p:cNvSpPr/>
          <p:nvPr/>
        </p:nvSpPr>
        <p:spPr>
          <a:xfrm>
            <a:off x="5582723" y="1119090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7" name="Rovná spojovacia šípka 6">
            <a:extLst>
              <a:ext uri="{FF2B5EF4-FFF2-40B4-BE49-F238E27FC236}">
                <a16:creationId xmlns:a16="http://schemas.microsoft.com/office/drawing/2014/main" id="{0603E61D-49D9-349D-596C-B08B247BA35C}"/>
              </a:ext>
            </a:extLst>
          </p:cNvPr>
          <p:cNvCxnSpPr/>
          <p:nvPr/>
        </p:nvCxnSpPr>
        <p:spPr>
          <a:xfrm>
            <a:off x="4622071" y="1416716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D3AC5560-0598-F093-0484-35BB9A9C2627}"/>
              </a:ext>
            </a:extLst>
          </p:cNvPr>
          <p:cNvCxnSpPr>
            <a:cxnSpLocks/>
          </p:cNvCxnSpPr>
          <p:nvPr/>
        </p:nvCxnSpPr>
        <p:spPr>
          <a:xfrm flipV="1">
            <a:off x="6950875" y="1393796"/>
            <a:ext cx="614250" cy="12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/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Object 2">
                <a:extLst>
                  <a:ext uri="{FF2B5EF4-FFF2-40B4-BE49-F238E27FC236}">
                    <a16:creationId xmlns:a16="http://schemas.microsoft.com/office/drawing/2014/main" id="{76BCD655-45C6-DEC9-0599-67097CB04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6866" y="1152487"/>
                <a:ext cx="719867" cy="485156"/>
              </a:xfrm>
              <a:prstGeom prst="rect">
                <a:avLst/>
              </a:prstGeom>
              <a:blipFill>
                <a:blip r:embed="rId2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/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C16DB707-D729-6B96-505E-C3D7E8155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2921" y="1024499"/>
                <a:ext cx="432048" cy="485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5B244C05-F123-7862-3AA2-7CD60843B9E0}"/>
              </a:ext>
            </a:extLst>
          </p:cNvPr>
          <p:cNvCxnSpPr>
            <a:cxnSpLocks/>
          </p:cNvCxnSpPr>
          <p:nvPr/>
        </p:nvCxnSpPr>
        <p:spPr>
          <a:xfrm flipV="1">
            <a:off x="6950875" y="980728"/>
            <a:ext cx="470234" cy="40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id="{39E627B4-2D35-4193-4196-5AE29AC530E6}"/>
              </a:ext>
            </a:extLst>
          </p:cNvPr>
          <p:cNvCxnSpPr>
            <a:cxnSpLocks/>
          </p:cNvCxnSpPr>
          <p:nvPr/>
        </p:nvCxnSpPr>
        <p:spPr>
          <a:xfrm>
            <a:off x="6930579" y="1400514"/>
            <a:ext cx="538730" cy="389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/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4B406D17-5B07-08F4-3D35-EFA053A9A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20802" y="1211682"/>
                <a:ext cx="363566" cy="3687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/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13B9393-D67C-1325-CA41-2DECDCAC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7944" y="1646920"/>
                <a:ext cx="363566" cy="368725"/>
              </a:xfrm>
              <a:prstGeom prst="rect">
                <a:avLst/>
              </a:prstGeom>
              <a:blipFill>
                <a:blip r:embed="rId5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3">
            <a:extLst>
              <a:ext uri="{FF2B5EF4-FFF2-40B4-BE49-F238E27FC236}">
                <a16:creationId xmlns:a16="http://schemas.microsoft.com/office/drawing/2014/main" id="{429431C6-C953-0C18-5DD9-04AB263E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612" y="1599183"/>
            <a:ext cx="18600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sk-SK" sz="2400" dirty="0">
                <a:solidFill>
                  <a:srgbClr val="FF0000"/>
                </a:solidFill>
                <a:latin typeface="Times New Roman" pitchFamily="18" charset="0"/>
              </a:rPr>
              <a:t>zhlukovanie</a:t>
            </a: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/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Object 2">
                <a:extLst>
                  <a:ext uri="{FF2B5EF4-FFF2-40B4-BE49-F238E27FC236}">
                    <a16:creationId xmlns:a16="http://schemas.microsoft.com/office/drawing/2014/main" id="{FDD0DEC5-BA2A-DE1D-36B6-0AA11BE1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1685" y="763109"/>
                <a:ext cx="363566" cy="368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9" descr="pcaVino2">
            <a:extLst>
              <a:ext uri="{FF2B5EF4-FFF2-40B4-BE49-F238E27FC236}">
                <a16:creationId xmlns:a16="http://schemas.microsoft.com/office/drawing/2014/main" id="{485A02F4-E9C3-3484-7F77-BE3BB8AD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214414" y="2149791"/>
            <a:ext cx="6215105" cy="46574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357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7241" y="428604"/>
            <a:ext cx="7912392" cy="59293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7241" y="428604"/>
            <a:ext cx="7912392" cy="59293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7241" y="428604"/>
            <a:ext cx="7912392" cy="59293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828" y="3643361"/>
            <a:ext cx="4027634" cy="3018210"/>
          </a:xfrm>
          <a:prstGeom prst="rect">
            <a:avLst/>
          </a:prstGeom>
          <a:noFill/>
        </p:spPr>
      </p:pic>
      <p:pic>
        <p:nvPicPr>
          <p:cNvPr id="3" name="Picture 4" descr="pcaVino3"/>
          <p:cNvPicPr>
            <a:picLocks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7639" y="3643314"/>
            <a:ext cx="4003861" cy="3000396"/>
          </a:xfrm>
          <a:prstGeom prst="rect">
            <a:avLst/>
          </a:prstGeom>
          <a:noFill/>
        </p:spPr>
      </p:pic>
      <p:pic>
        <p:nvPicPr>
          <p:cNvPr id="4" name="Picture 4" descr="pcaVino3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55755" y="141720"/>
            <a:ext cx="4073633" cy="3287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828" y="3643361"/>
            <a:ext cx="4027633" cy="3018210"/>
          </a:xfrm>
          <a:prstGeom prst="rect">
            <a:avLst/>
          </a:prstGeom>
          <a:noFill/>
        </p:spPr>
      </p:pic>
      <p:pic>
        <p:nvPicPr>
          <p:cNvPr id="3" name="Picture 4" descr="pcaVino3"/>
          <p:cNvPicPr>
            <a:picLocks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7639" y="3643314"/>
            <a:ext cx="4003861" cy="3000395"/>
          </a:xfrm>
          <a:prstGeom prst="rect">
            <a:avLst/>
          </a:prstGeom>
          <a:noFill/>
        </p:spPr>
      </p:pic>
      <p:pic>
        <p:nvPicPr>
          <p:cNvPr id="4" name="Picture 4" descr="pcaVino3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55755" y="259020"/>
            <a:ext cx="4073633" cy="3052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Literatúra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403158" y="1484784"/>
            <a:ext cx="4960930" cy="64807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Klimo M</a:t>
            </a:r>
            <a:r>
              <a:rPr lang="en-US" sz="2000" dirty="0" err="1">
                <a:solidFill>
                  <a:schemeClr val="tx2"/>
                </a:solidFill>
                <a:latin typeface="Times New Roman" pitchFamily="18" charset="0"/>
              </a:rPr>
              <a:t>artin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, Bachratá K</a:t>
            </a:r>
            <a:r>
              <a:rPr lang="en-US" sz="2000" dirty="0" err="1">
                <a:solidFill>
                  <a:schemeClr val="tx2"/>
                </a:solidFill>
                <a:latin typeface="Times New Roman" pitchFamily="18" charset="0"/>
              </a:rPr>
              <a:t>atar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ína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: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“Anal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ýza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P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rocesov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Lineárnym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S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ystémom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”</a:t>
            </a:r>
            <a:endParaRPr lang="en-US" sz="2000" dirty="0">
              <a:solidFill>
                <a:schemeClr val="tx2"/>
              </a:solidFill>
              <a:latin typeface="Cambria Math"/>
              <a:ea typeface="Cambria Math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8EA3B799-CC76-8F5A-927F-CA096B6A4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897" y="2767285"/>
            <a:ext cx="3944419" cy="100811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Jiang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H</a:t>
            </a:r>
            <a:r>
              <a:rPr lang="en-US" sz="2000" dirty="0" err="1">
                <a:solidFill>
                  <a:schemeClr val="tx2"/>
                </a:solidFill>
                <a:latin typeface="Times New Roman" pitchFamily="18" charset="0"/>
              </a:rPr>
              <a:t>ui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: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“Machine Learning Fundamentals”</a:t>
            </a:r>
            <a:endParaRPr lang="en-US" sz="2000" dirty="0">
              <a:solidFill>
                <a:schemeClr val="tx2"/>
              </a:solidFill>
              <a:latin typeface="Cambria Math"/>
              <a:ea typeface="Cambria Math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B83DC5-44C9-7F7F-A917-FAD188419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897" y="4365104"/>
            <a:ext cx="6120680" cy="79208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Times New Roman" pitchFamily="18" charset="0"/>
              </a:rPr>
              <a:t>Aggarwall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C. Charu: </a:t>
            </a:r>
          </a:p>
          <a:p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“Linear Algebra and Optimization for Machine Learning”</a:t>
            </a:r>
            <a:endParaRPr lang="sk-SK" sz="2000" dirty="0"/>
          </a:p>
        </p:txBody>
      </p:sp>
      <p:pic>
        <p:nvPicPr>
          <p:cNvPr id="1026" name="Picture 2" descr="How to sound smart when talking about AI">
            <a:extLst>
              <a:ext uri="{FF2B5EF4-FFF2-40B4-BE49-F238E27FC236}">
                <a16:creationId xmlns:a16="http://schemas.microsoft.com/office/drawing/2014/main" id="{E9F81565-27AC-2FF0-B775-241504E58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67285"/>
            <a:ext cx="2331541" cy="233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828" y="3643361"/>
            <a:ext cx="4027633" cy="3018210"/>
          </a:xfrm>
          <a:prstGeom prst="rect">
            <a:avLst/>
          </a:prstGeom>
          <a:noFill/>
        </p:spPr>
      </p:pic>
      <p:pic>
        <p:nvPicPr>
          <p:cNvPr id="3" name="Picture 4" descr="pcaVino3"/>
          <p:cNvPicPr>
            <a:picLocks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7639" y="3643314"/>
            <a:ext cx="4003861" cy="3000395"/>
          </a:xfrm>
          <a:prstGeom prst="rect">
            <a:avLst/>
          </a:prstGeom>
          <a:noFill/>
        </p:spPr>
      </p:pic>
      <p:pic>
        <p:nvPicPr>
          <p:cNvPr id="4" name="Picture 4" descr="pcaVino3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55755" y="259020"/>
            <a:ext cx="4073633" cy="3052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828" y="3643361"/>
            <a:ext cx="4027633" cy="3018210"/>
          </a:xfrm>
          <a:prstGeom prst="rect">
            <a:avLst/>
          </a:prstGeom>
          <a:noFill/>
        </p:spPr>
      </p:pic>
      <p:pic>
        <p:nvPicPr>
          <p:cNvPr id="3" name="Picture 4" descr="pcaVino3"/>
          <p:cNvPicPr>
            <a:picLocks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7639" y="3643314"/>
            <a:ext cx="4003861" cy="3000395"/>
          </a:xfrm>
          <a:prstGeom prst="rect">
            <a:avLst/>
          </a:prstGeom>
          <a:noFill/>
        </p:spPr>
      </p:pic>
      <p:pic>
        <p:nvPicPr>
          <p:cNvPr id="4" name="Picture 4" descr="pcaVino3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55755" y="259020"/>
            <a:ext cx="4073633" cy="3052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828" y="3643361"/>
            <a:ext cx="4027633" cy="3018210"/>
          </a:xfrm>
          <a:prstGeom prst="rect">
            <a:avLst/>
          </a:prstGeom>
          <a:noFill/>
        </p:spPr>
      </p:pic>
      <p:pic>
        <p:nvPicPr>
          <p:cNvPr id="3" name="Picture 4" descr="pcaVino3"/>
          <p:cNvPicPr>
            <a:picLocks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7639" y="3643314"/>
            <a:ext cx="4003861" cy="3000395"/>
          </a:xfrm>
          <a:prstGeom prst="rect">
            <a:avLst/>
          </a:prstGeom>
          <a:noFill/>
        </p:spPr>
      </p:pic>
      <p:pic>
        <p:nvPicPr>
          <p:cNvPr id="4" name="Picture 4" descr="pcaVino3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55755" y="259020"/>
            <a:ext cx="4073633" cy="3052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828" y="3643361"/>
            <a:ext cx="4027633" cy="3018210"/>
          </a:xfrm>
          <a:prstGeom prst="rect">
            <a:avLst/>
          </a:prstGeom>
          <a:noFill/>
        </p:spPr>
      </p:pic>
      <p:pic>
        <p:nvPicPr>
          <p:cNvPr id="3" name="Picture 4" descr="pcaVino3"/>
          <p:cNvPicPr>
            <a:picLocks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7639" y="3643314"/>
            <a:ext cx="4003861" cy="3000395"/>
          </a:xfrm>
          <a:prstGeom prst="rect">
            <a:avLst/>
          </a:prstGeom>
          <a:noFill/>
        </p:spPr>
      </p:pic>
      <p:pic>
        <p:nvPicPr>
          <p:cNvPr id="4" name="Picture 4" descr="pcaVino3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55755" y="259020"/>
            <a:ext cx="4073633" cy="3052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pcaVino3"/>
          <p:cNvPicPr>
            <a:picLocks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00828" y="3643361"/>
            <a:ext cx="4027633" cy="3018210"/>
          </a:xfrm>
          <a:prstGeom prst="rect">
            <a:avLst/>
          </a:prstGeom>
          <a:noFill/>
        </p:spPr>
      </p:pic>
      <p:pic>
        <p:nvPicPr>
          <p:cNvPr id="3" name="Picture 4" descr="pcaVino3"/>
          <p:cNvPicPr>
            <a:picLocks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7639" y="3643314"/>
            <a:ext cx="4003861" cy="3000395"/>
          </a:xfrm>
          <a:prstGeom prst="rect">
            <a:avLst/>
          </a:prstGeom>
          <a:noFill/>
        </p:spPr>
      </p:pic>
      <p:pic>
        <p:nvPicPr>
          <p:cNvPr id="4" name="Picture 4" descr="pcaVino3"/>
          <p:cNvPicPr>
            <a:picLocks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55755" y="259020"/>
            <a:ext cx="4073633" cy="3052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755576" y="27809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Laborat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órne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50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Laborat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órne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86680D89-6534-95D4-1B4D-C1852F31C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1896030"/>
            <a:ext cx="8436350" cy="4676242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01C02D9D-E7BE-0119-643F-327F8141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34477"/>
            <a:ext cx="7416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Záznam </a:t>
            </a:r>
            <a:r>
              <a:rPr lang="sk-SK" sz="2400" dirty="0" err="1">
                <a:solidFill>
                  <a:srgbClr val="0070C0"/>
                </a:solidFill>
                <a:latin typeface="Times New Roman" pitchFamily="18" charset="0"/>
              </a:rPr>
              <a:t>DDoS</a:t>
            </a:r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 útoku  </a:t>
            </a:r>
            <a:r>
              <a:rPr lang="en-US" sz="2400" dirty="0">
                <a:latin typeface="Times New Roman" pitchFamily="18" charset="0"/>
              </a:rPr>
              <a:t>(po</a:t>
            </a:r>
            <a:r>
              <a:rPr lang="sk-SK" sz="2400" dirty="0" err="1">
                <a:latin typeface="Times New Roman" pitchFamily="18" charset="0"/>
              </a:rPr>
              <a:t>čty</a:t>
            </a:r>
            <a:r>
              <a:rPr lang="sk-SK" sz="2400" dirty="0">
                <a:latin typeface="Times New Roman" pitchFamily="18" charset="0"/>
              </a:rPr>
              <a:t> paketov v </a:t>
            </a:r>
            <a:r>
              <a:rPr lang="sk-SK" sz="2400" dirty="0" err="1">
                <a:latin typeface="Times New Roman" pitchFamily="18" charset="0"/>
              </a:rPr>
              <a:t>ts</a:t>
            </a:r>
            <a:r>
              <a:rPr lang="sk-SK" sz="2400" dirty="0">
                <a:latin typeface="Times New Roman" pitchFamily="18" charset="0"/>
              </a:rPr>
              <a:t>, </a:t>
            </a:r>
            <a:r>
              <a:rPr lang="sk-SK" sz="2400" dirty="0">
                <a:solidFill>
                  <a:srgbClr val="FF0000"/>
                </a:solidFill>
                <a:latin typeface="Times New Roman" pitchFamily="18" charset="0"/>
              </a:rPr>
              <a:t>kĺzavý priemer</a:t>
            </a:r>
            <a:r>
              <a:rPr lang="en-US" sz="2400" dirty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9206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Laboratórne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86680D89-6534-95D4-1B4D-C1852F31C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2001484"/>
            <a:ext cx="8436350" cy="4465333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01C02D9D-E7BE-0119-643F-327F8141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3" y="1134477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Záznam </a:t>
            </a:r>
            <a:r>
              <a:rPr lang="sk-SK" sz="2400" dirty="0" err="1">
                <a:solidFill>
                  <a:srgbClr val="0070C0"/>
                </a:solidFill>
                <a:latin typeface="Times New Roman" pitchFamily="18" charset="0"/>
              </a:rPr>
              <a:t>DDoS</a:t>
            </a:r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 útoku  </a:t>
            </a:r>
            <a:r>
              <a:rPr lang="en-US" sz="2400" dirty="0">
                <a:latin typeface="Times New Roman" pitchFamily="18" charset="0"/>
              </a:rPr>
              <a:t>(po</a:t>
            </a:r>
            <a:r>
              <a:rPr lang="sk-SK" sz="2400" dirty="0" err="1">
                <a:latin typeface="Times New Roman" pitchFamily="18" charset="0"/>
              </a:rPr>
              <a:t>čty</a:t>
            </a:r>
            <a:r>
              <a:rPr lang="sk-SK" sz="2400" dirty="0">
                <a:latin typeface="Times New Roman" pitchFamily="18" charset="0"/>
              </a:rPr>
              <a:t> paketov v </a:t>
            </a:r>
            <a:r>
              <a:rPr lang="sk-SK" sz="2400" dirty="0" err="1">
                <a:latin typeface="Times New Roman" pitchFamily="18" charset="0"/>
              </a:rPr>
              <a:t>ts</a:t>
            </a:r>
            <a:r>
              <a:rPr lang="sk-SK" sz="2400" dirty="0">
                <a:latin typeface="Times New Roman" pitchFamily="18" charset="0"/>
              </a:rPr>
              <a:t>,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koeficient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variabilnosti</a:t>
            </a:r>
            <a:r>
              <a:rPr lang="en-US" sz="2400" dirty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3035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Laboratórne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86680D89-6534-95D4-1B4D-C1852F31C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1" y="2001484"/>
            <a:ext cx="8436348" cy="4465332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01C02D9D-E7BE-0119-643F-327F8141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3" y="1134477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Záznam 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</a:rPr>
              <a:t>IP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</a:rPr>
              <a:t>toku</a:t>
            </a:r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 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koeficient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variabilnosti</a:t>
            </a:r>
            <a:r>
              <a:rPr lang="en-US" sz="2400" dirty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9781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Laboratórne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86680D89-6534-95D4-1B4D-C1852F31C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1" y="2001484"/>
            <a:ext cx="8436348" cy="4465333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01C02D9D-E7BE-0119-643F-327F8141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3" y="1134477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Záznam 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</a:rPr>
              <a:t>IP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</a:rPr>
              <a:t>toku</a:t>
            </a:r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 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koeficient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variabilnosti</a:t>
            </a:r>
            <a:r>
              <a:rPr lang="en-US" sz="2400" dirty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536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F31E0CD-6E8C-1B65-75F3-41863014D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15" y="2250709"/>
            <a:ext cx="44434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Čo je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proces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 a ako ho modelovať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2567FFBB-8D9D-514C-D8E0-F3DAEF5BD5CC}"/>
                  </a:ext>
                </a:extLst>
              </p:cNvPr>
              <p:cNvSpPr txBox="1"/>
              <p:nvPr/>
            </p:nvSpPr>
            <p:spPr bwMode="auto">
              <a:xfrm>
                <a:off x="467544" y="1135063"/>
                <a:ext cx="4935307" cy="954344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k-SK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redmet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AP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á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amb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ciu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odpoveda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ť </m:t>
                      </m:r>
                    </m:oMath>
                  </m:oMathPara>
                </a14:m>
                <a:endParaRPr lang="sk-SK" sz="2400" b="0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na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dva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okruhy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ot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zok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</m:oMath>
                  </m:oMathPara>
                </a14:m>
                <a:endParaRPr lang="sk-SK" sz="2400" b="0" i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sk-SK" b="0" dirty="0">
                  <a:solidFill>
                    <a:srgbClr val="000000"/>
                  </a:solidFill>
                </a:endParaRPr>
              </a:p>
              <a:p>
                <a:endParaRPr lang="sk-SK" b="1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2567FFBB-8D9D-514C-D8E0-F3DAEF5BD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135063"/>
                <a:ext cx="4935307" cy="954344"/>
              </a:xfrm>
              <a:prstGeom prst="rect">
                <a:avLst/>
              </a:prstGeom>
              <a:blipFill>
                <a:blip r:embed="rId2"/>
                <a:stretch>
                  <a:fillRect l="-371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3">
            <a:extLst>
              <a:ext uri="{FF2B5EF4-FFF2-40B4-BE49-F238E27FC236}">
                <a16:creationId xmlns:a16="http://schemas.microsoft.com/office/drawing/2014/main" id="{643CB32F-E1EB-0E2B-BC86-E1A42035C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15" y="2873676"/>
            <a:ext cx="65527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Ako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urobi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ť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analýzu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 procesu a čo tým dosiahneme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AF1E2BC5-E0B4-A19B-FE2B-BE6B19ECB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794" y="3528792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0044A429-1485-8F79-1138-8D5ED18B7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05" y="3888777"/>
            <a:ext cx="55956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Procesy sú deje, ktoré sa odohrávajú v čase.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Zaoblený obdĺžnik 15">
            <a:extLst>
              <a:ext uri="{FF2B5EF4-FFF2-40B4-BE49-F238E27FC236}">
                <a16:creationId xmlns:a16="http://schemas.microsoft.com/office/drawing/2014/main" id="{FC6ED3F7-8720-CDC3-C042-E7888DD276E3}"/>
              </a:ext>
            </a:extLst>
          </p:cNvPr>
          <p:cNvSpPr/>
          <p:nvPr/>
        </p:nvSpPr>
        <p:spPr>
          <a:xfrm>
            <a:off x="251520" y="4509120"/>
            <a:ext cx="8613054" cy="2160240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41DD749-6AB0-DEB0-24B2-C39F99213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4653056"/>
            <a:ext cx="7434185" cy="9311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Nech </a:t>
            </a:r>
            <a:r>
              <a:rPr lang="sk-SK" sz="2000" i="1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je časová množina a </a:t>
            </a:r>
            <a:r>
              <a:rPr lang="sk-SK" sz="2000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je množina hodnôt procesu. Potom pod </a:t>
            </a:r>
          </a:p>
          <a:p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pojmom </a:t>
            </a:r>
            <a:r>
              <a:rPr lang="sk-SK" sz="2000" b="1" dirty="0">
                <a:solidFill>
                  <a:srgbClr val="FF0000"/>
                </a:solidFill>
                <a:latin typeface="Times New Roman" pitchFamily="18" charset="0"/>
              </a:rPr>
              <a:t>proces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000" dirty="0" err="1">
                <a:solidFill>
                  <a:schemeClr val="tx2"/>
                </a:solidFill>
                <a:latin typeface="Times New Roman" pitchFamily="18" charset="0"/>
              </a:rPr>
              <a:t>rozumiemem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zobrazenie z množiny </a:t>
            </a:r>
            <a:r>
              <a:rPr lang="sk-SK" sz="2000" i="1" dirty="0">
                <a:solidFill>
                  <a:schemeClr val="tx2"/>
                </a:solidFill>
                <a:latin typeface="Times New Roman" pitchFamily="18" charset="0"/>
              </a:rPr>
              <a:t>T</a:t>
            </a:r>
            <a:r>
              <a:rPr lang="sk-SK" sz="2000" dirty="0">
                <a:solidFill>
                  <a:schemeClr val="tx2"/>
                </a:solidFill>
                <a:latin typeface="Times New Roman" pitchFamily="18" charset="0"/>
              </a:rPr>
              <a:t> do množiny </a:t>
            </a:r>
            <a:r>
              <a:rPr lang="sk-SK" sz="2000" i="1" dirty="0">
                <a:solidFill>
                  <a:schemeClr val="tx2"/>
                </a:solidFill>
                <a:latin typeface="Times New Roman" pitchFamily="18" charset="0"/>
              </a:rPr>
              <a:t>F</a:t>
            </a:r>
            <a:endParaRPr lang="en-US" sz="2000" dirty="0">
              <a:solidFill>
                <a:schemeClr val="tx2"/>
              </a:solidFill>
              <a:latin typeface="Cambria Math"/>
              <a:ea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E37E2A91-3E6E-28CC-D05D-8CACC0AEB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576" y="5524221"/>
                <a:ext cx="7434185" cy="931120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r>
                  <a:rPr lang="sk-SK" sz="2000" i="1" dirty="0">
                    <a:solidFill>
                      <a:schemeClr val="tx2"/>
                    </a:solidFill>
                    <a:latin typeface="Times New Roman" pitchFamily="18" charset="0"/>
                  </a:rPr>
                  <a:t>T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k-SK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sk-SK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k-SK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r>
                  <a:rPr lang="sk-SK" sz="2000" dirty="0">
                    <a:solidFill>
                      <a:schemeClr val="tx2"/>
                    </a:solidFill>
                    <a:latin typeface="Times New Roman" pitchFamily="18" charset="0"/>
                  </a:rPr>
                  <a:t>  konečný diskrétny čas</a:t>
                </a:r>
              </a:p>
              <a:p>
                <a:r>
                  <a:rPr lang="sk-SK" sz="2000" i="1" dirty="0">
                    <a:solidFill>
                      <a:schemeClr val="tx2"/>
                    </a:solidFill>
                    <a:latin typeface="Times New Roman" pitchFamily="18" charset="0"/>
                  </a:rPr>
                  <a:t>F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k-SK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sk-SK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sk-SK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</m:oMath>
                </a14:m>
                <a:r>
                  <a:rPr lang="sk-SK" sz="2000" dirty="0">
                    <a:solidFill>
                      <a:schemeClr val="tx2"/>
                    </a:solidFill>
                    <a:latin typeface="Times New Roman" pitchFamily="18" charset="0"/>
                  </a:rPr>
                  <a:t>  množina reálnych </a:t>
                </a:r>
                <a:r>
                  <a:rPr lang="en-US" sz="2000" dirty="0">
                    <a:solidFill>
                      <a:schemeClr val="tx2"/>
                    </a:solidFill>
                    <a:latin typeface="Times New Roman" pitchFamily="18" charset="0"/>
                  </a:rPr>
                  <a:t>(</a:t>
                </a:r>
                <a:r>
                  <a:rPr lang="en-US" sz="2000" dirty="0" err="1">
                    <a:solidFill>
                      <a:schemeClr val="tx2"/>
                    </a:solidFill>
                    <a:latin typeface="Times New Roman" pitchFamily="18" charset="0"/>
                  </a:rPr>
                  <a:t>komplexn</a:t>
                </a:r>
                <a:r>
                  <a:rPr lang="sk-SK" sz="2000" dirty="0" err="1">
                    <a:solidFill>
                      <a:schemeClr val="tx2"/>
                    </a:solidFill>
                    <a:latin typeface="Times New Roman" pitchFamily="18" charset="0"/>
                  </a:rPr>
                  <a:t>ých</a:t>
                </a:r>
                <a:r>
                  <a:rPr lang="en-US" sz="2000" dirty="0">
                    <a:solidFill>
                      <a:schemeClr val="tx2"/>
                    </a:solidFill>
                    <a:latin typeface="Times New Roman" pitchFamily="18" charset="0"/>
                  </a:rPr>
                  <a:t>)</a:t>
                </a:r>
                <a:r>
                  <a:rPr lang="sk-SK" sz="2000" dirty="0">
                    <a:solidFill>
                      <a:schemeClr val="tx2"/>
                    </a:solidFill>
                    <a:latin typeface="Times New Roman" pitchFamily="18" charset="0"/>
                  </a:rPr>
                  <a:t> </a:t>
                </a:r>
                <a:r>
                  <a:rPr lang="sk-SK" sz="2000" dirty="0" err="1">
                    <a:solidFill>
                      <a:schemeClr val="tx2"/>
                    </a:solidFill>
                    <a:latin typeface="Times New Roman" pitchFamily="18" charset="0"/>
                  </a:rPr>
                  <a:t>čisel</a:t>
                </a:r>
                <a:endParaRPr lang="sk-SK" sz="2000" dirty="0">
                  <a:solidFill>
                    <a:schemeClr val="tx2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Rectangle 5">
                <a:extLst>
                  <a:ext uri="{FF2B5EF4-FFF2-40B4-BE49-F238E27FC236}">
                    <a16:creationId xmlns:a16="http://schemas.microsoft.com/office/drawing/2014/main" id="{E37E2A91-3E6E-28CC-D05D-8CACC0AEB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5524221"/>
                <a:ext cx="7434185" cy="931120"/>
              </a:xfrm>
              <a:prstGeom prst="rect">
                <a:avLst/>
              </a:prstGeom>
              <a:blipFill>
                <a:blip r:embed="rId3"/>
                <a:stretch>
                  <a:fillRect l="-902"/>
                </a:stretch>
              </a:blipFill>
              <a:ln>
                <a:noFill/>
                <a:headEnd/>
                <a:tailEnd/>
              </a:ln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95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9" grpId="0" animBg="1"/>
      <p:bldP spid="10" grpId="0"/>
      <p:bldP spid="11" grpId="0" animBg="1"/>
      <p:bldP spid="12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Laboratórne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86680D89-6534-95D4-1B4D-C1852F31C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1" y="2001484"/>
            <a:ext cx="8436348" cy="4465332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01C02D9D-E7BE-0119-643F-327F8141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3" y="1134477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Záznam 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</a:rPr>
              <a:t>IP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</a:rPr>
              <a:t>toku</a:t>
            </a:r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 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koeficient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variabilnosti</a:t>
            </a:r>
            <a:r>
              <a:rPr lang="en-US" sz="2400" dirty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7012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Laboratórne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86680D89-6534-95D4-1B4D-C1852F31C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2" y="2001484"/>
            <a:ext cx="8436346" cy="4465332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01C02D9D-E7BE-0119-643F-327F8141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3" y="1134477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Záznam 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</a:rPr>
              <a:t>IP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</a:rPr>
              <a:t>toku</a:t>
            </a:r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 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koeficient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variabilnosti</a:t>
            </a:r>
            <a:r>
              <a:rPr lang="en-US" sz="2400" dirty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0918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Laboratórne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86680D89-6534-95D4-1B4D-C1852F31C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2" y="2001484"/>
            <a:ext cx="8436346" cy="4465331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01C02D9D-E7BE-0119-643F-327F8141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3" y="1134477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Záznam 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</a:rPr>
              <a:t>IP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</a:rPr>
              <a:t>toku</a:t>
            </a:r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 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koeficient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variabilnosti</a:t>
            </a:r>
            <a:r>
              <a:rPr lang="en-US" sz="2400" dirty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424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Laboratórne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86680D89-6534-95D4-1B4D-C1852F31C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3" y="2001484"/>
            <a:ext cx="8436344" cy="4465331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01C02D9D-E7BE-0119-643F-327F8141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3" y="1134477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Záznam 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</a:rPr>
              <a:t>IP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</a:rPr>
              <a:t>toku</a:t>
            </a:r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 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koeficient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variabilnosti</a:t>
            </a:r>
            <a:r>
              <a:rPr lang="en-US" sz="2400" dirty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5643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1.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Laboratórne zadanie – časový rad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01C02D9D-E7BE-0119-643F-327F81419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23" y="1134477"/>
            <a:ext cx="83529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Záznam </a:t>
            </a:r>
            <a:r>
              <a:rPr lang="en-US" sz="2400" dirty="0">
                <a:solidFill>
                  <a:srgbClr val="0070C0"/>
                </a:solidFill>
                <a:latin typeface="Times New Roman" pitchFamily="18" charset="0"/>
              </a:rPr>
              <a:t>IP </a:t>
            </a:r>
            <a:r>
              <a:rPr lang="en-US" sz="2400" dirty="0" err="1">
                <a:solidFill>
                  <a:srgbClr val="0070C0"/>
                </a:solidFill>
                <a:latin typeface="Times New Roman" pitchFamily="18" charset="0"/>
              </a:rPr>
              <a:t>toku</a:t>
            </a:r>
            <a:r>
              <a:rPr lang="sk-SK" sz="2400" dirty="0">
                <a:solidFill>
                  <a:srgbClr val="0070C0"/>
                </a:solidFill>
                <a:latin typeface="Times New Roman" pitchFamily="18" charset="0"/>
              </a:rPr>
              <a:t> 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koeficient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00B050"/>
                </a:solidFill>
                <a:latin typeface="Times New Roman" pitchFamily="18" charset="0"/>
              </a:rPr>
              <a:t>variabilnosti</a:t>
            </a:r>
            <a:r>
              <a:rPr lang="en-US" sz="2400" dirty="0">
                <a:latin typeface="Times New Roman" pitchFamily="18" charset="0"/>
              </a:rPr>
              <a:t>)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45F70F29-2AE4-13C1-D227-34909AE27E42}"/>
              </a:ext>
            </a:extLst>
          </p:cNvPr>
          <p:cNvSpPr txBox="1"/>
          <p:nvPr/>
        </p:nvSpPr>
        <p:spPr>
          <a:xfrm>
            <a:off x="611560" y="2060848"/>
            <a:ext cx="77048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odovzdanie </a:t>
            </a:r>
            <a:r>
              <a:rPr lang="sk-SK" dirty="0">
                <a:solidFill>
                  <a:srgbClr val="495057"/>
                </a:solidFill>
                <a:latin typeface="-apple-system"/>
              </a:rPr>
              <a:t>do</a:t>
            </a:r>
            <a:r>
              <a:rPr lang="sk-SK" b="1" dirty="0">
                <a:solidFill>
                  <a:srgbClr val="495057"/>
                </a:solidFill>
                <a:latin typeface="-apple-system"/>
              </a:rPr>
              <a:t> pondelok</a:t>
            </a:r>
            <a:r>
              <a:rPr lang="sk-SK" b="1" i="0" dirty="0">
                <a:solidFill>
                  <a:srgbClr val="495057"/>
                </a:solidFill>
                <a:effectLst/>
                <a:latin typeface="-apple-system"/>
              </a:rPr>
              <a:t> </a:t>
            </a:r>
            <a:r>
              <a:rPr lang="sk-SK" b="1" dirty="0">
                <a:solidFill>
                  <a:srgbClr val="495057"/>
                </a:solidFill>
                <a:latin typeface="-apple-system"/>
              </a:rPr>
              <a:t>30</a:t>
            </a:r>
            <a:r>
              <a:rPr lang="sk-SK" b="1" i="0" dirty="0">
                <a:solidFill>
                  <a:srgbClr val="495057"/>
                </a:solidFill>
                <a:effectLst/>
                <a:latin typeface="-apple-system"/>
              </a:rPr>
              <a:t>.9 do </a:t>
            </a:r>
            <a:r>
              <a:rPr lang="sk-SK" b="1" dirty="0">
                <a:solidFill>
                  <a:srgbClr val="495057"/>
                </a:solidFill>
                <a:latin typeface="-apple-system"/>
              </a:rPr>
              <a:t>23</a:t>
            </a:r>
            <a:r>
              <a:rPr lang="sk-SK" b="1" i="0" dirty="0">
                <a:solidFill>
                  <a:srgbClr val="495057"/>
                </a:solidFill>
                <a:effectLst/>
                <a:latin typeface="-apple-system"/>
              </a:rPr>
              <a:t>.59 </a:t>
            </a:r>
            <a:r>
              <a:rPr lang="sk-SK" i="0" dirty="0">
                <a:solidFill>
                  <a:srgbClr val="495057"/>
                </a:solidFill>
                <a:effectLst/>
                <a:latin typeface="-apple-system"/>
              </a:rPr>
              <a:t>hod.  </a:t>
            </a:r>
          </a:p>
          <a:p>
            <a:pPr algn="l"/>
            <a:endParaRPr lang="sk-SK" b="1" dirty="0">
              <a:solidFill>
                <a:srgbClr val="495057"/>
              </a:solidFill>
              <a:latin typeface="-apple-system"/>
            </a:endParaRPr>
          </a:p>
          <a:p>
            <a:pPr algn="l"/>
            <a:r>
              <a:rPr lang="sk-SK" b="1" dirty="0">
                <a:solidFill>
                  <a:srgbClr val="495057"/>
                </a:solidFill>
                <a:latin typeface="-apple-system"/>
              </a:rPr>
              <a:t>5</a:t>
            </a:r>
            <a:r>
              <a:rPr lang="sk-SK" b="1" i="0" dirty="0">
                <a:solidFill>
                  <a:srgbClr val="495057"/>
                </a:solidFill>
                <a:effectLst/>
                <a:latin typeface="-apple-system"/>
              </a:rPr>
              <a:t>b </a:t>
            </a:r>
          </a:p>
          <a:p>
            <a:pPr algn="l"/>
            <a:endParaRPr lang="sk-SK" i="0" dirty="0">
              <a:solidFill>
                <a:srgbClr val="495057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495057"/>
                </a:solidFill>
                <a:effectLst/>
                <a:latin typeface="-apple-system"/>
              </a:rPr>
              <a:t>- </a:t>
            </a:r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minimálne 100 meraní</a:t>
            </a:r>
            <a:r>
              <a:rPr lang="en-US" b="0" i="0" dirty="0">
                <a:solidFill>
                  <a:srgbClr val="495057"/>
                </a:solidFill>
                <a:effectLst/>
                <a:latin typeface="-apple-system"/>
              </a:rPr>
              <a:t>, </a:t>
            </a:r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čím viacej, tým lepšie</a:t>
            </a:r>
          </a:p>
          <a:p>
            <a:pPr algn="l"/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- odovzdať iba jeden súbor, iba formát </a:t>
            </a:r>
            <a:r>
              <a:rPr lang="sk-SK" b="0" i="0" dirty="0" err="1">
                <a:solidFill>
                  <a:srgbClr val="495057"/>
                </a:solidFill>
                <a:effectLst/>
                <a:latin typeface="-apple-system"/>
              </a:rPr>
              <a:t>pptx</a:t>
            </a:r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, </a:t>
            </a:r>
          </a:p>
          <a:p>
            <a:pPr algn="l"/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- prezentácia musí obsahovať vaše meno, stručný popis časového radu, </a:t>
            </a:r>
          </a:p>
          <a:p>
            <a:pPr algn="l"/>
            <a:r>
              <a:rPr lang="sk-SK" dirty="0">
                <a:solidFill>
                  <a:srgbClr val="495057"/>
                </a:solidFill>
                <a:latin typeface="-apple-system"/>
              </a:rPr>
              <a:t>  </a:t>
            </a:r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zdroj odkiaľ sú dáta získané</a:t>
            </a:r>
          </a:p>
          <a:p>
            <a:pPr algn="l"/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- časový rad by mal obsahovať globálne a sezónne trendy (vysvetlenie bolo na     </a:t>
            </a:r>
          </a:p>
          <a:p>
            <a:pPr algn="l"/>
            <a:r>
              <a:rPr lang="sk-SK" dirty="0">
                <a:solidFill>
                  <a:srgbClr val="495057"/>
                </a:solidFill>
                <a:latin typeface="-apple-system"/>
              </a:rPr>
              <a:t>  </a:t>
            </a:r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prednáške)                                                                                      </a:t>
            </a:r>
          </a:p>
          <a:p>
            <a:pPr algn="l"/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- vizualizácia: dáta prehľadne zobrazené v grafe, </a:t>
            </a:r>
          </a:p>
          <a:p>
            <a:pPr algn="l"/>
            <a:r>
              <a:rPr lang="sk-SK" dirty="0">
                <a:solidFill>
                  <a:srgbClr val="495057"/>
                </a:solidFill>
                <a:latin typeface="-apple-system"/>
              </a:rPr>
              <a:t>  </a:t>
            </a:r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ideálne spojene merania lomenou čiarou, presný popis obidvoch ôs</a:t>
            </a:r>
          </a:p>
          <a:p>
            <a:pPr algn="l"/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- z grafu (resp. z legendy) musí byť jasné "čo" hodnoty popisujú a v akých </a:t>
            </a:r>
          </a:p>
          <a:p>
            <a:pPr algn="l"/>
            <a:r>
              <a:rPr lang="sk-SK" dirty="0">
                <a:solidFill>
                  <a:srgbClr val="495057"/>
                </a:solidFill>
                <a:latin typeface="-apple-system"/>
              </a:rPr>
              <a:t>  </a:t>
            </a:r>
            <a:r>
              <a:rPr lang="sk-SK" b="0" i="0" dirty="0">
                <a:solidFill>
                  <a:srgbClr val="495057"/>
                </a:solidFill>
                <a:effectLst/>
                <a:latin typeface="-apple-system"/>
              </a:rPr>
              <a:t>časových okamihoch</a:t>
            </a:r>
          </a:p>
        </p:txBody>
      </p:sp>
    </p:spTree>
    <p:extLst>
      <p:ext uri="{BB962C8B-B14F-4D97-AF65-F5344CB8AC3E}">
        <p14:creationId xmlns:p14="http://schemas.microsoft.com/office/powerpoint/2010/main" val="1080584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3B68D6B5-B642-4257-1592-4550459F1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3356992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Times New Roman" pitchFamily="18" charset="0"/>
              </a:rPr>
              <a:t>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13364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5">
            <a:extLst>
              <a:ext uri="{FF2B5EF4-FFF2-40B4-BE49-F238E27FC236}">
                <a16:creationId xmlns:a16="http://schemas.microsoft.com/office/drawing/2014/main" id="{ED11DFBC-7A28-93DA-D711-E9C022365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4056067"/>
            <a:ext cx="2709812" cy="64468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endParaRPr lang="en-US" sz="20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F31E0CD-6E8C-1B65-75F3-41863014D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28" y="951302"/>
            <a:ext cx="82164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procesu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 je hľadanie vnútorných zákonitostí v procese </a:t>
            </a:r>
          </a:p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z nameraných hodnôt procesu bez skúmania podstaty deja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643CB32F-E1EB-0E2B-BC86-E1A42035C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15" y="2661527"/>
            <a:ext cx="30094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v</a:t>
            </a:r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izualiz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ácia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údajov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94E0C148-B3D6-4FB3-35BA-B50A045B13A9}"/>
                  </a:ext>
                </a:extLst>
              </p:cNvPr>
              <p:cNvSpPr txBox="1"/>
              <p:nvPr/>
            </p:nvSpPr>
            <p:spPr bwMode="auto">
              <a:xfrm>
                <a:off x="417428" y="1988840"/>
                <a:ext cx="8201773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Ako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mno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ž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iny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čí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sel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js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ť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vn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ú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torn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konitosti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procese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sk-SK" sz="2400" b="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94E0C148-B3D6-4FB3-35BA-B50A045B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428" y="1988840"/>
                <a:ext cx="8201773" cy="485156"/>
              </a:xfrm>
              <a:prstGeom prst="rect">
                <a:avLst/>
              </a:prstGeom>
              <a:blipFill>
                <a:blip r:embed="rId2"/>
                <a:stretch>
                  <a:fillRect l="-223" b="-1375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>
            <a:extLst>
              <a:ext uri="{FF2B5EF4-FFF2-40B4-BE49-F238E27FC236}">
                <a16:creationId xmlns:a16="http://schemas.microsoft.com/office/drawing/2014/main" id="{D548B70E-2EC2-F909-FD66-EA45E7310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28" y="3123192"/>
            <a:ext cx="48746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zostavenie 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matematického modelu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E7FE0916-5CBD-2851-BB74-97EBE5BBBB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592" y="3859461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F0B82DC-A1D4-A77F-C1FE-D1326BA11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4755324"/>
            <a:ext cx="13528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Regresia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46AE7C1C-2E66-48FD-C6AB-4B4E0638022B}"/>
                  </a:ext>
                </a:extLst>
              </p:cNvPr>
              <p:cNvSpPr txBox="1"/>
              <p:nvPr/>
            </p:nvSpPr>
            <p:spPr bwMode="auto">
              <a:xfrm>
                <a:off x="276731" y="4096296"/>
                <a:ext cx="458308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k-SK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riedy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ú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loh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anal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ý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ze</m:t>
                      </m:r>
                      <m: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k-SK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procesov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sk-SK" sz="2400" b="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bject 2">
                <a:extLst>
                  <a:ext uri="{FF2B5EF4-FFF2-40B4-BE49-F238E27FC236}">
                    <a16:creationId xmlns:a16="http://schemas.microsoft.com/office/drawing/2014/main" id="{46AE7C1C-2E66-48FD-C6AB-4B4E06380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731" y="4096296"/>
                <a:ext cx="4583088" cy="485156"/>
              </a:xfrm>
              <a:prstGeom prst="rect">
                <a:avLst/>
              </a:prstGeom>
              <a:blipFill>
                <a:blip r:embed="rId3"/>
                <a:stretch>
                  <a:fillRect l="-266" b="-1375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3">
            <a:extLst>
              <a:ext uri="{FF2B5EF4-FFF2-40B4-BE49-F238E27FC236}">
                <a16:creationId xmlns:a16="http://schemas.microsoft.com/office/drawing/2014/main" id="{9E1EB956-C447-0CD5-0E89-0BBA75E23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5009898"/>
            <a:ext cx="17937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2"/>
                </a:solidFill>
                <a:latin typeface="Times New Roman" pitchFamily="18" charset="0"/>
              </a:rPr>
              <a:t>Klasifik</a:t>
            </a:r>
            <a:r>
              <a:rPr lang="sk-SK" sz="2400" b="1" dirty="0" err="1">
                <a:solidFill>
                  <a:schemeClr val="tx2"/>
                </a:solidFill>
                <a:latin typeface="Times New Roman" pitchFamily="18" charset="0"/>
              </a:rPr>
              <a:t>ácia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5" name="Obdĺžnik 14">
            <a:extLst>
              <a:ext uri="{FF2B5EF4-FFF2-40B4-BE49-F238E27FC236}">
                <a16:creationId xmlns:a16="http://schemas.microsoft.com/office/drawing/2014/main" id="{9CCB722B-0DBD-DD5D-3347-A0413E186C81}"/>
              </a:ext>
            </a:extLst>
          </p:cNvPr>
          <p:cNvSpPr/>
          <p:nvPr/>
        </p:nvSpPr>
        <p:spPr>
          <a:xfrm>
            <a:off x="1691680" y="5630723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" name="Rovná spojovacia šípka 17">
            <a:extLst>
              <a:ext uri="{FF2B5EF4-FFF2-40B4-BE49-F238E27FC236}">
                <a16:creationId xmlns:a16="http://schemas.microsoft.com/office/drawing/2014/main" id="{D1984427-11DE-127D-64F7-588A417D2713}"/>
              </a:ext>
            </a:extLst>
          </p:cNvPr>
          <p:cNvCxnSpPr/>
          <p:nvPr/>
        </p:nvCxnSpPr>
        <p:spPr>
          <a:xfrm>
            <a:off x="731028" y="5928349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9914D2AC-0681-9814-72B7-DD40A1035EDD}"/>
              </a:ext>
            </a:extLst>
          </p:cNvPr>
          <p:cNvCxnSpPr/>
          <p:nvPr/>
        </p:nvCxnSpPr>
        <p:spPr>
          <a:xfrm>
            <a:off x="3059832" y="5906698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32E67350-8E06-7B87-4586-5BFBA141BFED}"/>
                  </a:ext>
                </a:extLst>
              </p:cNvPr>
              <p:cNvSpPr txBox="1"/>
              <p:nvPr/>
            </p:nvSpPr>
            <p:spPr bwMode="auto">
              <a:xfrm>
                <a:off x="5029259" y="4151260"/>
                <a:ext cx="259228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sk-SK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sk-SK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sk-SK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k-SK" sz="24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sk-SK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sk-SK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sk-SK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sk-SK" sz="24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k-SK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k-SK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sk-SK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32E67350-8E06-7B87-4586-5BFBA141B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9259" y="4151260"/>
                <a:ext cx="2592288" cy="485156"/>
              </a:xfrm>
              <a:prstGeom prst="rect">
                <a:avLst/>
              </a:prstGeom>
              <a:blipFill>
                <a:blip r:embed="rId4"/>
                <a:stretch>
                  <a:fillRect l="-706" b="-625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/>
              <p:nvPr/>
            </p:nvSpPr>
            <p:spPr bwMode="auto">
              <a:xfrm>
                <a:off x="3203848" y="5388145"/>
                <a:ext cx="720080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3848" y="5388145"/>
                <a:ext cx="720080" cy="485156"/>
              </a:xfrm>
              <a:prstGeom prst="rect">
                <a:avLst/>
              </a:prstGeom>
              <a:blipFill>
                <a:blip r:embed="rId5"/>
                <a:stretch>
                  <a:fillRect l="-2542" r="-7627" b="-1519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/>
              <p:nvPr/>
            </p:nvSpPr>
            <p:spPr bwMode="auto">
              <a:xfrm>
                <a:off x="2015823" y="5664120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5823" y="5664120"/>
                <a:ext cx="719867" cy="485156"/>
              </a:xfrm>
              <a:prstGeom prst="rect">
                <a:avLst/>
              </a:prstGeom>
              <a:blipFill>
                <a:blip r:embed="rId6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/>
              <p:nvPr/>
            </p:nvSpPr>
            <p:spPr bwMode="auto">
              <a:xfrm>
                <a:off x="961878" y="5536132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1878" y="5536132"/>
                <a:ext cx="432048" cy="4851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dĺžnik 25">
            <a:extLst>
              <a:ext uri="{FF2B5EF4-FFF2-40B4-BE49-F238E27FC236}">
                <a16:creationId xmlns:a16="http://schemas.microsoft.com/office/drawing/2014/main" id="{97998DCB-3017-D42D-D31D-76FA726FAAC4}"/>
              </a:ext>
            </a:extLst>
          </p:cNvPr>
          <p:cNvSpPr/>
          <p:nvPr/>
        </p:nvSpPr>
        <p:spPr>
          <a:xfrm>
            <a:off x="5973974" y="5780709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7" name="Rovná spojovacia šípka 26">
            <a:extLst>
              <a:ext uri="{FF2B5EF4-FFF2-40B4-BE49-F238E27FC236}">
                <a16:creationId xmlns:a16="http://schemas.microsoft.com/office/drawing/2014/main" id="{E860AA6B-3783-43FF-D83B-6884295FE50A}"/>
              </a:ext>
            </a:extLst>
          </p:cNvPr>
          <p:cNvCxnSpPr/>
          <p:nvPr/>
        </p:nvCxnSpPr>
        <p:spPr>
          <a:xfrm>
            <a:off x="5013322" y="6078335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ovná spojovacia šípka 27">
            <a:extLst>
              <a:ext uri="{FF2B5EF4-FFF2-40B4-BE49-F238E27FC236}">
                <a16:creationId xmlns:a16="http://schemas.microsoft.com/office/drawing/2014/main" id="{7C3C6A7F-4589-C44E-F4BF-007F475C96CC}"/>
              </a:ext>
            </a:extLst>
          </p:cNvPr>
          <p:cNvCxnSpPr>
            <a:cxnSpLocks/>
          </p:cNvCxnSpPr>
          <p:nvPr/>
        </p:nvCxnSpPr>
        <p:spPr>
          <a:xfrm flipV="1">
            <a:off x="7342126" y="6055415"/>
            <a:ext cx="614250" cy="12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2">
                <a:extLst>
                  <a:ext uri="{FF2B5EF4-FFF2-40B4-BE49-F238E27FC236}">
                    <a16:creationId xmlns:a16="http://schemas.microsoft.com/office/drawing/2014/main" id="{950B266A-E343-4ACC-482F-6D900EA139D7}"/>
                  </a:ext>
                </a:extLst>
              </p:cNvPr>
              <p:cNvSpPr txBox="1"/>
              <p:nvPr/>
            </p:nvSpPr>
            <p:spPr bwMode="auto">
              <a:xfrm>
                <a:off x="6298117" y="5814106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Object 2">
                <a:extLst>
                  <a:ext uri="{FF2B5EF4-FFF2-40B4-BE49-F238E27FC236}">
                    <a16:creationId xmlns:a16="http://schemas.microsoft.com/office/drawing/2014/main" id="{950B266A-E343-4ACC-482F-6D900EA13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8117" y="5814106"/>
                <a:ext cx="719867" cy="485156"/>
              </a:xfrm>
              <a:prstGeom prst="rect">
                <a:avLst/>
              </a:prstGeom>
              <a:blipFill>
                <a:blip r:embed="rId8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2">
                <a:extLst>
                  <a:ext uri="{FF2B5EF4-FFF2-40B4-BE49-F238E27FC236}">
                    <a16:creationId xmlns:a16="http://schemas.microsoft.com/office/drawing/2014/main" id="{1D583C03-A937-03B6-A301-EF4DA36C0946}"/>
                  </a:ext>
                </a:extLst>
              </p:cNvPr>
              <p:cNvSpPr txBox="1"/>
              <p:nvPr/>
            </p:nvSpPr>
            <p:spPr bwMode="auto">
              <a:xfrm>
                <a:off x="5244172" y="5686118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Object 2">
                <a:extLst>
                  <a:ext uri="{FF2B5EF4-FFF2-40B4-BE49-F238E27FC236}">
                    <a16:creationId xmlns:a16="http://schemas.microsoft.com/office/drawing/2014/main" id="{1D583C03-A937-03B6-A301-EF4DA36C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44172" y="5686118"/>
                <a:ext cx="432048" cy="4851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1284" name="Rovná spojovacia šípka 481283">
            <a:extLst>
              <a:ext uri="{FF2B5EF4-FFF2-40B4-BE49-F238E27FC236}">
                <a16:creationId xmlns:a16="http://schemas.microsoft.com/office/drawing/2014/main" id="{922223CC-4A04-508D-88FB-EE5C5CAA373D}"/>
              </a:ext>
            </a:extLst>
          </p:cNvPr>
          <p:cNvCxnSpPr>
            <a:cxnSpLocks/>
          </p:cNvCxnSpPr>
          <p:nvPr/>
        </p:nvCxnSpPr>
        <p:spPr>
          <a:xfrm flipV="1">
            <a:off x="7342126" y="5642347"/>
            <a:ext cx="470234" cy="40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288" name="Rovná spojovacia šípka 481287">
            <a:extLst>
              <a:ext uri="{FF2B5EF4-FFF2-40B4-BE49-F238E27FC236}">
                <a16:creationId xmlns:a16="http://schemas.microsoft.com/office/drawing/2014/main" id="{94E110E6-1AE8-1A7D-8704-84C60218AB51}"/>
              </a:ext>
            </a:extLst>
          </p:cNvPr>
          <p:cNvCxnSpPr>
            <a:cxnSpLocks/>
          </p:cNvCxnSpPr>
          <p:nvPr/>
        </p:nvCxnSpPr>
        <p:spPr>
          <a:xfrm>
            <a:off x="7321830" y="6062133"/>
            <a:ext cx="538730" cy="389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1291" name="Object 2">
                <a:extLst>
                  <a:ext uri="{FF2B5EF4-FFF2-40B4-BE49-F238E27FC236}">
                    <a16:creationId xmlns:a16="http://schemas.microsoft.com/office/drawing/2014/main" id="{D6FB1708-1046-7038-3201-5F76427895D8}"/>
                  </a:ext>
                </a:extLst>
              </p:cNvPr>
              <p:cNvSpPr txBox="1"/>
              <p:nvPr/>
            </p:nvSpPr>
            <p:spPr bwMode="auto">
              <a:xfrm>
                <a:off x="7758017" y="5368334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291" name="Object 2">
                <a:extLst>
                  <a:ext uri="{FF2B5EF4-FFF2-40B4-BE49-F238E27FC236}">
                    <a16:creationId xmlns:a16="http://schemas.microsoft.com/office/drawing/2014/main" id="{D6FB1708-1046-7038-3201-5F7642789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8017" y="5368334"/>
                <a:ext cx="363566" cy="3687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292" name="Object 2">
                <a:extLst>
                  <a:ext uri="{FF2B5EF4-FFF2-40B4-BE49-F238E27FC236}">
                    <a16:creationId xmlns:a16="http://schemas.microsoft.com/office/drawing/2014/main" id="{3FB3FDCD-F229-A2BF-8356-420A028F6008}"/>
                  </a:ext>
                </a:extLst>
              </p:cNvPr>
              <p:cNvSpPr txBox="1"/>
              <p:nvPr/>
            </p:nvSpPr>
            <p:spPr bwMode="auto">
              <a:xfrm>
                <a:off x="7912053" y="5873301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292" name="Object 2">
                <a:extLst>
                  <a:ext uri="{FF2B5EF4-FFF2-40B4-BE49-F238E27FC236}">
                    <a16:creationId xmlns:a16="http://schemas.microsoft.com/office/drawing/2014/main" id="{3FB3FDCD-F229-A2BF-8356-420A028F6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2053" y="5873301"/>
                <a:ext cx="363566" cy="3687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293" name="Object 2">
                <a:extLst>
                  <a:ext uri="{FF2B5EF4-FFF2-40B4-BE49-F238E27FC236}">
                    <a16:creationId xmlns:a16="http://schemas.microsoft.com/office/drawing/2014/main" id="{2C189B7D-67AB-47C2-6087-9FFB16738DCE}"/>
                  </a:ext>
                </a:extLst>
              </p:cNvPr>
              <p:cNvSpPr txBox="1"/>
              <p:nvPr/>
            </p:nvSpPr>
            <p:spPr bwMode="auto">
              <a:xfrm>
                <a:off x="7859195" y="6308539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293" name="Object 2">
                <a:extLst>
                  <a:ext uri="{FF2B5EF4-FFF2-40B4-BE49-F238E27FC236}">
                    <a16:creationId xmlns:a16="http://schemas.microsoft.com/office/drawing/2014/main" id="{2C189B7D-67AB-47C2-6087-9FFB16738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59195" y="6308539"/>
                <a:ext cx="363566" cy="368725"/>
              </a:xfrm>
              <a:prstGeom prst="rect">
                <a:avLst/>
              </a:prstGeom>
              <a:blipFill>
                <a:blip r:embed="rId12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5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/>
      <p:bldP spid="3" grpId="0"/>
      <p:bldP spid="4" grpId="0"/>
      <p:bldP spid="7" grpId="0" animBg="1"/>
      <p:bldP spid="8" grpId="0"/>
      <p:bldP spid="13" grpId="0"/>
      <p:bldP spid="14" grpId="0"/>
      <p:bldP spid="15" grpId="0" animBg="1"/>
      <p:bldP spid="20" grpId="0"/>
      <p:bldP spid="23" grpId="0"/>
      <p:bldP spid="24" grpId="0"/>
      <p:bldP spid="25" grpId="0"/>
      <p:bldP spid="26" grpId="0" animBg="1"/>
      <p:bldP spid="30" grpId="0"/>
      <p:bldP spid="31" grpId="0"/>
      <p:bldP spid="481291" grpId="0"/>
      <p:bldP spid="481292" grpId="0"/>
      <p:bldP spid="48129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F0B82DC-A1D4-A77F-C1FE-D1326BA11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068" y="1058031"/>
            <a:ext cx="13528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Regresia</a:t>
            </a:r>
            <a:endParaRPr lang="en-US" sz="2400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15" name="Obdĺžnik 14">
            <a:extLst>
              <a:ext uri="{FF2B5EF4-FFF2-40B4-BE49-F238E27FC236}">
                <a16:creationId xmlns:a16="http://schemas.microsoft.com/office/drawing/2014/main" id="{9CCB722B-0DBD-DD5D-3347-A0413E186C81}"/>
              </a:ext>
            </a:extLst>
          </p:cNvPr>
          <p:cNvSpPr/>
          <p:nvPr/>
        </p:nvSpPr>
        <p:spPr>
          <a:xfrm>
            <a:off x="3167843" y="1082967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" name="Rovná spojovacia šípka 17">
            <a:extLst>
              <a:ext uri="{FF2B5EF4-FFF2-40B4-BE49-F238E27FC236}">
                <a16:creationId xmlns:a16="http://schemas.microsoft.com/office/drawing/2014/main" id="{D1984427-11DE-127D-64F7-588A417D2713}"/>
              </a:ext>
            </a:extLst>
          </p:cNvPr>
          <p:cNvCxnSpPr/>
          <p:nvPr/>
        </p:nvCxnSpPr>
        <p:spPr>
          <a:xfrm>
            <a:off x="2207191" y="1380593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9914D2AC-0681-9814-72B7-DD40A1035EDD}"/>
              </a:ext>
            </a:extLst>
          </p:cNvPr>
          <p:cNvCxnSpPr/>
          <p:nvPr/>
        </p:nvCxnSpPr>
        <p:spPr>
          <a:xfrm>
            <a:off x="4535995" y="1358942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/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blipFill>
                <a:blip r:embed="rId2"/>
                <a:stretch>
                  <a:fillRect l="-2542" r="-7627" b="-1519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/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blipFill>
                <a:blip r:embed="rId3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/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3">
            <a:extLst>
              <a:ext uri="{FF2B5EF4-FFF2-40B4-BE49-F238E27FC236}">
                <a16:creationId xmlns:a16="http://schemas.microsoft.com/office/drawing/2014/main" id="{17D5101E-1BC0-57F0-745B-BA9947417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5" y="1669059"/>
            <a:ext cx="17853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kompresia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B876DB44-FE87-396E-6F86-A348E8B7A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30" y="2132856"/>
            <a:ext cx="2054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interpol</a:t>
            </a:r>
            <a:r>
              <a:rPr lang="sk-SK" sz="2400" dirty="0" err="1">
                <a:solidFill>
                  <a:schemeClr val="tx2"/>
                </a:solidFill>
                <a:latin typeface="Times New Roman" pitchFamily="18" charset="0"/>
              </a:rPr>
              <a:t>ácia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89B38C74-DA07-E7AB-4E6E-7FB2244AE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59" y="2996952"/>
            <a:ext cx="1650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predikcia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F1B7A802-C709-735C-6773-3F867E8B3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221" y="3778831"/>
            <a:ext cx="17937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Klasifik</a:t>
            </a:r>
            <a:r>
              <a:rPr lang="sk-SK" sz="2400" b="1" dirty="0" err="1">
                <a:solidFill>
                  <a:srgbClr val="0070C0"/>
                </a:solidFill>
                <a:latin typeface="Times New Roman" pitchFamily="18" charset="0"/>
              </a:rPr>
              <a:t>ácia</a:t>
            </a:r>
            <a:endParaRPr lang="en-US" sz="2400" b="1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16" name="Obdĺžnik 15">
            <a:extLst>
              <a:ext uri="{FF2B5EF4-FFF2-40B4-BE49-F238E27FC236}">
                <a16:creationId xmlns:a16="http://schemas.microsoft.com/office/drawing/2014/main" id="{72A17821-D280-F4CE-B697-04C9C9E42A8C}"/>
              </a:ext>
            </a:extLst>
          </p:cNvPr>
          <p:cNvSpPr/>
          <p:nvPr/>
        </p:nvSpPr>
        <p:spPr>
          <a:xfrm>
            <a:off x="3203848" y="3699429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7" name="Rovná spojovacia šípka 16">
            <a:extLst>
              <a:ext uri="{FF2B5EF4-FFF2-40B4-BE49-F238E27FC236}">
                <a16:creationId xmlns:a16="http://schemas.microsoft.com/office/drawing/2014/main" id="{F059E7BE-0F7C-8D19-F110-C79A6C7F32F5}"/>
              </a:ext>
            </a:extLst>
          </p:cNvPr>
          <p:cNvCxnSpPr/>
          <p:nvPr/>
        </p:nvCxnSpPr>
        <p:spPr>
          <a:xfrm>
            <a:off x="2243196" y="3997055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ovná spojovacia šípka 21">
            <a:extLst>
              <a:ext uri="{FF2B5EF4-FFF2-40B4-BE49-F238E27FC236}">
                <a16:creationId xmlns:a16="http://schemas.microsoft.com/office/drawing/2014/main" id="{2663880A-4975-8D98-24B9-EBB5A19BC51D}"/>
              </a:ext>
            </a:extLst>
          </p:cNvPr>
          <p:cNvCxnSpPr>
            <a:cxnSpLocks/>
          </p:cNvCxnSpPr>
          <p:nvPr/>
        </p:nvCxnSpPr>
        <p:spPr>
          <a:xfrm flipV="1">
            <a:off x="4572000" y="3974135"/>
            <a:ext cx="614250" cy="126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EB5E2C09-2AA3-FB1F-11D4-FF5AFADBCF55}"/>
                  </a:ext>
                </a:extLst>
              </p:cNvPr>
              <p:cNvSpPr txBox="1"/>
              <p:nvPr/>
            </p:nvSpPr>
            <p:spPr bwMode="auto">
              <a:xfrm>
                <a:off x="3527991" y="3732826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Object 2">
                <a:extLst>
                  <a:ext uri="{FF2B5EF4-FFF2-40B4-BE49-F238E27FC236}">
                    <a16:creationId xmlns:a16="http://schemas.microsoft.com/office/drawing/2014/main" id="{EB5E2C09-2AA3-FB1F-11D4-FF5AFADBC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7991" y="3732826"/>
                <a:ext cx="719867" cy="485156"/>
              </a:xfrm>
              <a:prstGeom prst="rect">
                <a:avLst/>
              </a:prstGeom>
              <a:blipFill>
                <a:blip r:embed="rId5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280" name="Object 2">
                <a:extLst>
                  <a:ext uri="{FF2B5EF4-FFF2-40B4-BE49-F238E27FC236}">
                    <a16:creationId xmlns:a16="http://schemas.microsoft.com/office/drawing/2014/main" id="{9042C7E9-D02F-F4B0-E2DD-AF292273315B}"/>
                  </a:ext>
                </a:extLst>
              </p:cNvPr>
              <p:cNvSpPr txBox="1"/>
              <p:nvPr/>
            </p:nvSpPr>
            <p:spPr bwMode="auto">
              <a:xfrm>
                <a:off x="2474046" y="3604838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280" name="Object 2">
                <a:extLst>
                  <a:ext uri="{FF2B5EF4-FFF2-40B4-BE49-F238E27FC236}">
                    <a16:creationId xmlns:a16="http://schemas.microsoft.com/office/drawing/2014/main" id="{9042C7E9-D02F-F4B0-E2DD-AF2922733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4046" y="3604838"/>
                <a:ext cx="432048" cy="4851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1281" name="Rovná spojovacia šípka 481280">
            <a:extLst>
              <a:ext uri="{FF2B5EF4-FFF2-40B4-BE49-F238E27FC236}">
                <a16:creationId xmlns:a16="http://schemas.microsoft.com/office/drawing/2014/main" id="{CCE2AB9C-9279-15B8-804D-316A16D0A638}"/>
              </a:ext>
            </a:extLst>
          </p:cNvPr>
          <p:cNvCxnSpPr>
            <a:cxnSpLocks/>
          </p:cNvCxnSpPr>
          <p:nvPr/>
        </p:nvCxnSpPr>
        <p:spPr>
          <a:xfrm flipV="1">
            <a:off x="4572000" y="3561067"/>
            <a:ext cx="470234" cy="409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285" name="Rovná spojovacia šípka 481284">
            <a:extLst>
              <a:ext uri="{FF2B5EF4-FFF2-40B4-BE49-F238E27FC236}">
                <a16:creationId xmlns:a16="http://schemas.microsoft.com/office/drawing/2014/main" id="{C13D09FB-26FF-4734-9561-4DABAEABFE9F}"/>
              </a:ext>
            </a:extLst>
          </p:cNvPr>
          <p:cNvCxnSpPr>
            <a:cxnSpLocks/>
          </p:cNvCxnSpPr>
          <p:nvPr/>
        </p:nvCxnSpPr>
        <p:spPr>
          <a:xfrm>
            <a:off x="4551704" y="3980853"/>
            <a:ext cx="538730" cy="3892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1286" name="Object 2">
                <a:extLst>
                  <a:ext uri="{FF2B5EF4-FFF2-40B4-BE49-F238E27FC236}">
                    <a16:creationId xmlns:a16="http://schemas.microsoft.com/office/drawing/2014/main" id="{8E648948-2E14-F08D-3680-20431D6164C9}"/>
                  </a:ext>
                </a:extLst>
              </p:cNvPr>
              <p:cNvSpPr txBox="1"/>
              <p:nvPr/>
            </p:nvSpPr>
            <p:spPr bwMode="auto">
              <a:xfrm>
                <a:off x="4987891" y="3287054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286" name="Object 2">
                <a:extLst>
                  <a:ext uri="{FF2B5EF4-FFF2-40B4-BE49-F238E27FC236}">
                    <a16:creationId xmlns:a16="http://schemas.microsoft.com/office/drawing/2014/main" id="{8E648948-2E14-F08D-3680-20431D616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7891" y="3287054"/>
                <a:ext cx="363566" cy="368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287" name="Object 2">
                <a:extLst>
                  <a:ext uri="{FF2B5EF4-FFF2-40B4-BE49-F238E27FC236}">
                    <a16:creationId xmlns:a16="http://schemas.microsoft.com/office/drawing/2014/main" id="{61C8D16D-EBCA-00D3-DFF6-8865F7694CFD}"/>
                  </a:ext>
                </a:extLst>
              </p:cNvPr>
              <p:cNvSpPr txBox="1"/>
              <p:nvPr/>
            </p:nvSpPr>
            <p:spPr bwMode="auto">
              <a:xfrm>
                <a:off x="5141927" y="3792021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287" name="Object 2">
                <a:extLst>
                  <a:ext uri="{FF2B5EF4-FFF2-40B4-BE49-F238E27FC236}">
                    <a16:creationId xmlns:a16="http://schemas.microsoft.com/office/drawing/2014/main" id="{61C8D16D-EBCA-00D3-DFF6-8865F769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1927" y="3792021"/>
                <a:ext cx="363566" cy="3687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289" name="Object 2">
                <a:extLst>
                  <a:ext uri="{FF2B5EF4-FFF2-40B4-BE49-F238E27FC236}">
                    <a16:creationId xmlns:a16="http://schemas.microsoft.com/office/drawing/2014/main" id="{0DD26BFA-F126-4A41-D72A-271020FA2791}"/>
                  </a:ext>
                </a:extLst>
              </p:cNvPr>
              <p:cNvSpPr txBox="1"/>
              <p:nvPr/>
            </p:nvSpPr>
            <p:spPr bwMode="auto">
              <a:xfrm>
                <a:off x="5089069" y="4227259"/>
                <a:ext cx="363566" cy="36872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sk-SK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1289" name="Object 2">
                <a:extLst>
                  <a:ext uri="{FF2B5EF4-FFF2-40B4-BE49-F238E27FC236}">
                    <a16:creationId xmlns:a16="http://schemas.microsoft.com/office/drawing/2014/main" id="{0DD26BFA-F126-4A41-D72A-271020FA2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9069" y="4227259"/>
                <a:ext cx="363566" cy="368725"/>
              </a:xfrm>
              <a:prstGeom prst="rect">
                <a:avLst/>
              </a:prstGeom>
              <a:blipFill>
                <a:blip r:embed="rId9"/>
                <a:stretch>
                  <a:fillRect r="-10169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290" name="Text Box 3">
            <a:extLst>
              <a:ext uri="{FF2B5EF4-FFF2-40B4-BE49-F238E27FC236}">
                <a16:creationId xmlns:a16="http://schemas.microsoft.com/office/drawing/2014/main" id="{2993A109-9067-1CF9-9BE0-A3AA8C369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5085184"/>
            <a:ext cx="8112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zhlukovanie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</a:rPr>
              <a:t>: 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zdru</a:t>
            </a:r>
            <a:r>
              <a:rPr lang="sk-SK" sz="2400" dirty="0" err="1">
                <a:solidFill>
                  <a:schemeClr val="tx2"/>
                </a:solidFill>
                <a:latin typeface="Times New Roman" pitchFamily="18" charset="0"/>
              </a:rPr>
              <a:t>žovanie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 vzoriek podľa podobných vlastností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81294" name="Text Box 3">
            <a:extLst>
              <a:ext uri="{FF2B5EF4-FFF2-40B4-BE49-F238E27FC236}">
                <a16:creationId xmlns:a16="http://schemas.microsoft.com/office/drawing/2014/main" id="{1C8439CF-AC77-52BB-6A1D-DCEA7B51C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5" y="5712223"/>
            <a:ext cx="46849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rozpoznávanie neznámych vzoriek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DBA15F00-7451-6A2E-7246-DE84B5E5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6" y="2564904"/>
            <a:ext cx="13818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filtr</a:t>
            </a:r>
            <a:r>
              <a:rPr lang="sk-SK" sz="2400" dirty="0" err="1">
                <a:solidFill>
                  <a:schemeClr val="tx2"/>
                </a:solidFill>
                <a:latin typeface="Times New Roman" pitchFamily="18" charset="0"/>
              </a:rPr>
              <a:t>ácia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28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2" grpId="0"/>
      <p:bldP spid="16" grpId="0" animBg="1"/>
      <p:bldP spid="29" grpId="0"/>
      <p:bldP spid="481280" grpId="0"/>
      <p:bldP spid="481286" grpId="0"/>
      <p:bldP spid="481287" grpId="0"/>
      <p:bldP spid="481289" grpId="0"/>
      <p:bldP spid="481290" grpId="0"/>
      <p:bldP spid="48129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F0B82DC-A1D4-A77F-C1FE-D1326BA11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068" y="1058031"/>
            <a:ext cx="13528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Regresia</a:t>
            </a:r>
            <a:endParaRPr lang="en-US" sz="2400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15" name="Obdĺžnik 14">
            <a:extLst>
              <a:ext uri="{FF2B5EF4-FFF2-40B4-BE49-F238E27FC236}">
                <a16:creationId xmlns:a16="http://schemas.microsoft.com/office/drawing/2014/main" id="{9CCB722B-0DBD-DD5D-3347-A0413E186C81}"/>
              </a:ext>
            </a:extLst>
          </p:cNvPr>
          <p:cNvSpPr/>
          <p:nvPr/>
        </p:nvSpPr>
        <p:spPr>
          <a:xfrm>
            <a:off x="3167843" y="1082967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" name="Rovná spojovacia šípka 17">
            <a:extLst>
              <a:ext uri="{FF2B5EF4-FFF2-40B4-BE49-F238E27FC236}">
                <a16:creationId xmlns:a16="http://schemas.microsoft.com/office/drawing/2014/main" id="{D1984427-11DE-127D-64F7-588A417D2713}"/>
              </a:ext>
            </a:extLst>
          </p:cNvPr>
          <p:cNvCxnSpPr/>
          <p:nvPr/>
        </p:nvCxnSpPr>
        <p:spPr>
          <a:xfrm>
            <a:off x="2207191" y="1380593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9914D2AC-0681-9814-72B7-DD40A1035EDD}"/>
              </a:ext>
            </a:extLst>
          </p:cNvPr>
          <p:cNvCxnSpPr/>
          <p:nvPr/>
        </p:nvCxnSpPr>
        <p:spPr>
          <a:xfrm>
            <a:off x="4535995" y="1358942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/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blipFill>
                <a:blip r:embed="rId2"/>
                <a:stretch>
                  <a:fillRect l="-2542" r="-7627" b="-1519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/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blipFill>
                <a:blip r:embed="rId3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/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3">
            <a:extLst>
              <a:ext uri="{FF2B5EF4-FFF2-40B4-BE49-F238E27FC236}">
                <a16:creationId xmlns:a16="http://schemas.microsoft.com/office/drawing/2014/main" id="{17D5101E-1BC0-57F0-745B-BA9947417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5" y="1669059"/>
            <a:ext cx="17853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kompresia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B876DB44-FE87-396E-6F86-A348E8B7A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30" y="2132856"/>
            <a:ext cx="2054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interpol</a:t>
            </a:r>
            <a:r>
              <a:rPr lang="sk-SK" sz="2400" dirty="0" err="1">
                <a:solidFill>
                  <a:schemeClr val="tx2"/>
                </a:solidFill>
                <a:latin typeface="Times New Roman" pitchFamily="18" charset="0"/>
              </a:rPr>
              <a:t>ácia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0606F433-E2AC-A014-0B71-C12844674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6" y="2564904"/>
            <a:ext cx="13818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filtr</a:t>
            </a:r>
            <a:r>
              <a:rPr lang="sk-SK" sz="2400" dirty="0" err="1">
                <a:solidFill>
                  <a:schemeClr val="tx2"/>
                </a:solidFill>
                <a:latin typeface="Times New Roman" pitchFamily="18" charset="0"/>
              </a:rPr>
              <a:t>ácia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89B38C74-DA07-E7AB-4E6E-7FB2244AE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59" y="2996952"/>
            <a:ext cx="1650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predikcia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3" name="Obrázok 2" descr="bront1.jpg">
            <a:extLst>
              <a:ext uri="{FF2B5EF4-FFF2-40B4-BE49-F238E27FC236}">
                <a16:creationId xmlns:a16="http://schemas.microsoft.com/office/drawing/2014/main" id="{2481D6BE-688F-D9D4-9E47-53FF5E8A8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641" y="1815733"/>
            <a:ext cx="648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9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F0B82DC-A1D4-A77F-C1FE-D1326BA11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068" y="1058031"/>
            <a:ext cx="13528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Regresia</a:t>
            </a:r>
            <a:endParaRPr lang="en-US" sz="2400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15" name="Obdĺžnik 14">
            <a:extLst>
              <a:ext uri="{FF2B5EF4-FFF2-40B4-BE49-F238E27FC236}">
                <a16:creationId xmlns:a16="http://schemas.microsoft.com/office/drawing/2014/main" id="{9CCB722B-0DBD-DD5D-3347-A0413E186C81}"/>
              </a:ext>
            </a:extLst>
          </p:cNvPr>
          <p:cNvSpPr/>
          <p:nvPr/>
        </p:nvSpPr>
        <p:spPr>
          <a:xfrm>
            <a:off x="3167843" y="1082967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" name="Rovná spojovacia šípka 17">
            <a:extLst>
              <a:ext uri="{FF2B5EF4-FFF2-40B4-BE49-F238E27FC236}">
                <a16:creationId xmlns:a16="http://schemas.microsoft.com/office/drawing/2014/main" id="{D1984427-11DE-127D-64F7-588A417D2713}"/>
              </a:ext>
            </a:extLst>
          </p:cNvPr>
          <p:cNvCxnSpPr/>
          <p:nvPr/>
        </p:nvCxnSpPr>
        <p:spPr>
          <a:xfrm>
            <a:off x="2207191" y="1380593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9914D2AC-0681-9814-72B7-DD40A1035EDD}"/>
              </a:ext>
            </a:extLst>
          </p:cNvPr>
          <p:cNvCxnSpPr/>
          <p:nvPr/>
        </p:nvCxnSpPr>
        <p:spPr>
          <a:xfrm>
            <a:off x="4535995" y="1358942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/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blipFill>
                <a:blip r:embed="rId2"/>
                <a:stretch>
                  <a:fillRect l="-2542" r="-7627" b="-1519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/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blipFill>
                <a:blip r:embed="rId3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/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3">
            <a:extLst>
              <a:ext uri="{FF2B5EF4-FFF2-40B4-BE49-F238E27FC236}">
                <a16:creationId xmlns:a16="http://schemas.microsoft.com/office/drawing/2014/main" id="{17D5101E-1BC0-57F0-745B-BA9947417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5" y="1669059"/>
            <a:ext cx="17853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kompresia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B876DB44-FE87-396E-6F86-A348E8B7A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30" y="2132856"/>
            <a:ext cx="2054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</a:rPr>
              <a:t>interpol</a:t>
            </a:r>
            <a:r>
              <a:rPr lang="sk-SK" sz="2400" dirty="0" err="1">
                <a:solidFill>
                  <a:srgbClr val="FF0000"/>
                </a:solidFill>
                <a:latin typeface="Times New Roman" pitchFamily="18" charset="0"/>
              </a:rPr>
              <a:t>ácia</a:t>
            </a: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89B38C74-DA07-E7AB-4E6E-7FB2244AE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59" y="2996952"/>
            <a:ext cx="1650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predikcia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4" name="Obrázok 3" descr="bront1.jpg">
            <a:extLst>
              <a:ext uri="{FF2B5EF4-FFF2-40B4-BE49-F238E27FC236}">
                <a16:creationId xmlns:a16="http://schemas.microsoft.com/office/drawing/2014/main" id="{D5F8AEA1-CEFA-239F-5354-E55B1647B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269" y="1825006"/>
            <a:ext cx="6480001" cy="4860000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F821779E-5A6A-4517-A5F3-9FD3428E7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6" y="2564904"/>
            <a:ext cx="13818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filtr</a:t>
            </a:r>
            <a:r>
              <a:rPr lang="sk-SK" sz="2400" dirty="0" err="1">
                <a:solidFill>
                  <a:schemeClr val="tx2"/>
                </a:solidFill>
                <a:latin typeface="Times New Roman" pitchFamily="18" charset="0"/>
              </a:rPr>
              <a:t>ácia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4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F0B82DC-A1D4-A77F-C1FE-D1326BA11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068" y="1058031"/>
            <a:ext cx="13528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Regresia</a:t>
            </a:r>
            <a:endParaRPr lang="en-US" sz="2400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15" name="Obdĺžnik 14">
            <a:extLst>
              <a:ext uri="{FF2B5EF4-FFF2-40B4-BE49-F238E27FC236}">
                <a16:creationId xmlns:a16="http://schemas.microsoft.com/office/drawing/2014/main" id="{9CCB722B-0DBD-DD5D-3347-A0413E186C81}"/>
              </a:ext>
            </a:extLst>
          </p:cNvPr>
          <p:cNvSpPr/>
          <p:nvPr/>
        </p:nvSpPr>
        <p:spPr>
          <a:xfrm>
            <a:off x="3167843" y="1082967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" name="Rovná spojovacia šípka 17">
            <a:extLst>
              <a:ext uri="{FF2B5EF4-FFF2-40B4-BE49-F238E27FC236}">
                <a16:creationId xmlns:a16="http://schemas.microsoft.com/office/drawing/2014/main" id="{D1984427-11DE-127D-64F7-588A417D2713}"/>
              </a:ext>
            </a:extLst>
          </p:cNvPr>
          <p:cNvCxnSpPr/>
          <p:nvPr/>
        </p:nvCxnSpPr>
        <p:spPr>
          <a:xfrm>
            <a:off x="2207191" y="1380593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9914D2AC-0681-9814-72B7-DD40A1035EDD}"/>
              </a:ext>
            </a:extLst>
          </p:cNvPr>
          <p:cNvCxnSpPr/>
          <p:nvPr/>
        </p:nvCxnSpPr>
        <p:spPr>
          <a:xfrm>
            <a:off x="4535995" y="1358942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/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blipFill>
                <a:blip r:embed="rId2"/>
                <a:stretch>
                  <a:fillRect l="-2542" r="-7627" b="-1519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/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blipFill>
                <a:blip r:embed="rId3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/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3">
            <a:extLst>
              <a:ext uri="{FF2B5EF4-FFF2-40B4-BE49-F238E27FC236}">
                <a16:creationId xmlns:a16="http://schemas.microsoft.com/office/drawing/2014/main" id="{17D5101E-1BC0-57F0-745B-BA9947417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5" y="1669059"/>
            <a:ext cx="17853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kompresia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B876DB44-FE87-396E-6F86-A348E8B7A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30" y="2132856"/>
            <a:ext cx="2054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interpol</a:t>
            </a:r>
            <a:r>
              <a:rPr lang="sk-SK" sz="2400" dirty="0" err="1">
                <a:latin typeface="Times New Roman" pitchFamily="18" charset="0"/>
              </a:rPr>
              <a:t>ácia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89B38C74-DA07-E7AB-4E6E-7FB2244AE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59" y="2996952"/>
            <a:ext cx="1650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predikcia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F821779E-5A6A-4517-A5F3-9FD3428E7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6" y="2564904"/>
            <a:ext cx="13818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filtr</a:t>
            </a:r>
            <a:r>
              <a:rPr lang="sk-SK" sz="2400" dirty="0" err="1">
                <a:latin typeface="Times New Roman" pitchFamily="18" charset="0"/>
              </a:rPr>
              <a:t>ácia</a:t>
            </a:r>
            <a:endParaRPr lang="en-US" sz="2400" dirty="0">
              <a:latin typeface="Times New Roman" pitchFamily="18" charset="0"/>
            </a:endParaRPr>
          </a:p>
        </p:txBody>
      </p:sp>
      <p:pic>
        <p:nvPicPr>
          <p:cNvPr id="3" name="Obrázok 2" descr="bront1.jpg">
            <a:extLst>
              <a:ext uri="{FF2B5EF4-FFF2-40B4-BE49-F238E27FC236}">
                <a16:creationId xmlns:a16="http://schemas.microsoft.com/office/drawing/2014/main" id="{131714AB-C9C5-9677-FC52-4DDA86FC2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494" y="1826413"/>
            <a:ext cx="648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2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Line 2"/>
          <p:cNvSpPr>
            <a:spLocks noChangeShapeType="1"/>
          </p:cNvSpPr>
          <p:nvPr/>
        </p:nvSpPr>
        <p:spPr bwMode="auto">
          <a:xfrm>
            <a:off x="900113" y="677863"/>
            <a:ext cx="771207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sk-SK"/>
          </a:p>
        </p:txBody>
      </p:sp>
      <p:sp>
        <p:nvSpPr>
          <p:cNvPr id="481283" name="Text Box 3"/>
          <p:cNvSpPr txBox="1">
            <a:spLocks noChangeArrowheads="1"/>
          </p:cNvSpPr>
          <p:nvPr/>
        </p:nvSpPr>
        <p:spPr bwMode="auto">
          <a:xfrm>
            <a:off x="857224" y="285728"/>
            <a:ext cx="800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Analýza procesov</a:t>
            </a:r>
            <a:endParaRPr lang="en-US" sz="2400" b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5F0B82DC-A1D4-A77F-C1FE-D1326BA11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068" y="1058031"/>
            <a:ext cx="13528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</a:rPr>
              <a:t>Regresia</a:t>
            </a:r>
            <a:endParaRPr lang="en-US" sz="2400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15" name="Obdĺžnik 14">
            <a:extLst>
              <a:ext uri="{FF2B5EF4-FFF2-40B4-BE49-F238E27FC236}">
                <a16:creationId xmlns:a16="http://schemas.microsoft.com/office/drawing/2014/main" id="{9CCB722B-0DBD-DD5D-3347-A0413E186C81}"/>
              </a:ext>
            </a:extLst>
          </p:cNvPr>
          <p:cNvSpPr/>
          <p:nvPr/>
        </p:nvSpPr>
        <p:spPr>
          <a:xfrm>
            <a:off x="3167843" y="1082967"/>
            <a:ext cx="1368152" cy="5494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8" name="Rovná spojovacia šípka 17">
            <a:extLst>
              <a:ext uri="{FF2B5EF4-FFF2-40B4-BE49-F238E27FC236}">
                <a16:creationId xmlns:a16="http://schemas.microsoft.com/office/drawing/2014/main" id="{D1984427-11DE-127D-64F7-588A417D2713}"/>
              </a:ext>
            </a:extLst>
          </p:cNvPr>
          <p:cNvCxnSpPr/>
          <p:nvPr/>
        </p:nvCxnSpPr>
        <p:spPr>
          <a:xfrm>
            <a:off x="2207191" y="1380593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ovná spojovacia šípka 18">
            <a:extLst>
              <a:ext uri="{FF2B5EF4-FFF2-40B4-BE49-F238E27FC236}">
                <a16:creationId xmlns:a16="http://schemas.microsoft.com/office/drawing/2014/main" id="{9914D2AC-0681-9814-72B7-DD40A1035EDD}"/>
              </a:ext>
            </a:extLst>
          </p:cNvPr>
          <p:cNvCxnSpPr/>
          <p:nvPr/>
        </p:nvCxnSpPr>
        <p:spPr>
          <a:xfrm>
            <a:off x="4535995" y="1358942"/>
            <a:ext cx="9361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/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Object 2">
                <a:extLst>
                  <a:ext uri="{FF2B5EF4-FFF2-40B4-BE49-F238E27FC236}">
                    <a16:creationId xmlns:a16="http://schemas.microsoft.com/office/drawing/2014/main" id="{2BB46CA0-C5CE-EF0B-504A-E610B9B7A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0011" y="840389"/>
                <a:ext cx="720080" cy="485156"/>
              </a:xfrm>
              <a:prstGeom prst="rect">
                <a:avLst/>
              </a:prstGeom>
              <a:blipFill>
                <a:blip r:embed="rId2"/>
                <a:stretch>
                  <a:fillRect l="-2542" r="-7627" b="-15190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/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B5F8EC9A-6014-5A33-0F22-D11AAD7F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1986" y="1116364"/>
                <a:ext cx="719867" cy="485156"/>
              </a:xfrm>
              <a:prstGeom prst="rect">
                <a:avLst/>
              </a:prstGeom>
              <a:blipFill>
                <a:blip r:embed="rId3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/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sk-SK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k-SK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Object 2">
                <a:extLst>
                  <a:ext uri="{FF2B5EF4-FFF2-40B4-BE49-F238E27FC236}">
                    <a16:creationId xmlns:a16="http://schemas.microsoft.com/office/drawing/2014/main" id="{45EB2614-8856-35EE-E1D3-615282124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8041" y="988376"/>
                <a:ext cx="432048" cy="485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3">
            <a:extLst>
              <a:ext uri="{FF2B5EF4-FFF2-40B4-BE49-F238E27FC236}">
                <a16:creationId xmlns:a16="http://schemas.microsoft.com/office/drawing/2014/main" id="{17D5101E-1BC0-57F0-745B-BA9947417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5" y="1669059"/>
            <a:ext cx="17853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</a:rPr>
              <a:t>kompresia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B876DB44-FE87-396E-6F86-A348E8B7A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30" y="2132856"/>
            <a:ext cx="20543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</a:rPr>
              <a:t>interpol</a:t>
            </a:r>
            <a:r>
              <a:rPr lang="sk-SK" sz="2400" dirty="0" err="1">
                <a:latin typeface="Times New Roman" pitchFamily="18" charset="0"/>
              </a:rPr>
              <a:t>ácia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89B38C74-DA07-E7AB-4E6E-7FB2244AE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59" y="2996952"/>
            <a:ext cx="1650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 predikcia</a:t>
            </a:r>
            <a:endParaRPr lang="en-US" sz="24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F821779E-5A6A-4517-A5F3-9FD3428E7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6" y="2564904"/>
            <a:ext cx="13818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sk-SK" sz="2400" dirty="0">
                <a:solidFill>
                  <a:schemeClr val="tx2"/>
                </a:solidFill>
                <a:latin typeface="Times New Roman" pitchFamily="18" charset="0"/>
              </a:rPr>
              <a:t>-</a:t>
            </a:r>
            <a:r>
              <a:rPr lang="sk-SK" sz="2400" b="1" dirty="0">
                <a:solidFill>
                  <a:schemeClr val="tx2"/>
                </a:solidFill>
                <a:latin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</a:rPr>
              <a:t>filtr</a:t>
            </a:r>
            <a:r>
              <a:rPr lang="sk-SK" sz="2400" dirty="0" err="1">
                <a:solidFill>
                  <a:srgbClr val="FF0000"/>
                </a:solidFill>
                <a:latin typeface="Times New Roman" pitchFamily="18" charset="0"/>
              </a:rPr>
              <a:t>ácia</a:t>
            </a:r>
            <a:endParaRPr 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4" name="Obrázok 3" descr="bront1.jpg">
            <a:extLst>
              <a:ext uri="{FF2B5EF4-FFF2-40B4-BE49-F238E27FC236}">
                <a16:creationId xmlns:a16="http://schemas.microsoft.com/office/drawing/2014/main" id="{86680D89-6534-95D4-1B4D-C1852F31C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213" y="1826413"/>
            <a:ext cx="6480001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1540"/>
      </p:ext>
    </p:extLst>
  </p:cSld>
  <p:clrMapOvr>
    <a:masterClrMapping/>
  </p:clrMapOvr>
</p:sld>
</file>

<file path=ppt/theme/theme1.xml><?xml version="1.0" encoding="utf-8"?>
<a:theme xmlns:a="http://schemas.openxmlformats.org/drawingml/2006/main" name="Predvolený návrh">
  <a:themeElements>
    <a:clrScheme name="Predvolený návr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dvolený návr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dvolený návr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dvolený návr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dvolený návr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Crayons</Template>
  <TotalTime>44316</TotalTime>
  <Words>725</Words>
  <Application>Microsoft Office PowerPoint</Application>
  <PresentationFormat>Prezentácia na obrazovke (4:3)</PresentationFormat>
  <Paragraphs>180</Paragraphs>
  <Slides>35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35</vt:i4>
      </vt:variant>
    </vt:vector>
  </HeadingPairs>
  <TitlesOfParts>
    <vt:vector size="42" baseType="lpstr">
      <vt:lpstr>-apple-system</vt:lpstr>
      <vt:lpstr>Arial</vt:lpstr>
      <vt:lpstr>Cambria Math</vt:lpstr>
      <vt:lpstr>Symbol</vt:lpstr>
      <vt:lpstr>Times New Roman</vt:lpstr>
      <vt:lpstr>Wingdings 3</vt:lpstr>
      <vt:lpstr>Predvolený návrh</vt:lpstr>
      <vt:lpstr>Analýza procesov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Snímka 1</dc:title>
  <dc:creator>Durko</dc:creator>
  <cp:lastModifiedBy>Juraj Smieško</cp:lastModifiedBy>
  <cp:revision>465</cp:revision>
  <dcterms:created xsi:type="dcterms:W3CDTF">2005-10-24T18:26:42Z</dcterms:created>
  <dcterms:modified xsi:type="dcterms:W3CDTF">2024-09-24T14:11:07Z</dcterms:modified>
</cp:coreProperties>
</file>